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341" r:id="rId3"/>
    <p:sldId id="379" r:id="rId4"/>
    <p:sldId id="398" r:id="rId5"/>
    <p:sldId id="384" r:id="rId6"/>
    <p:sldId id="382" r:id="rId7"/>
    <p:sldId id="402" r:id="rId8"/>
    <p:sldId id="446" r:id="rId9"/>
    <p:sldId id="417" r:id="rId10"/>
    <p:sldId id="447" r:id="rId11"/>
    <p:sldId id="396" r:id="rId12"/>
    <p:sldId id="455" r:id="rId13"/>
    <p:sldId id="441" r:id="rId14"/>
    <p:sldId id="442" r:id="rId15"/>
    <p:sldId id="443" r:id="rId16"/>
    <p:sldId id="421" r:id="rId17"/>
    <p:sldId id="450" r:id="rId18"/>
    <p:sldId id="449" r:id="rId19"/>
    <p:sldId id="456" r:id="rId20"/>
    <p:sldId id="451" r:id="rId21"/>
    <p:sldId id="453" r:id="rId22"/>
    <p:sldId id="408" r:id="rId23"/>
    <p:sldId id="350" r:id="rId24"/>
    <p:sldId id="444" r:id="rId25"/>
    <p:sldId id="440" r:id="rId26"/>
    <p:sldId id="351" r:id="rId27"/>
    <p:sldId id="463" r:id="rId28"/>
    <p:sldId id="464" r:id="rId29"/>
    <p:sldId id="445" r:id="rId30"/>
    <p:sldId id="406" r:id="rId31"/>
    <p:sldId id="410" r:id="rId32"/>
    <p:sldId id="413" r:id="rId33"/>
    <p:sldId id="457" r:id="rId34"/>
    <p:sldId id="454" r:id="rId35"/>
    <p:sldId id="459" r:id="rId36"/>
    <p:sldId id="460" r:id="rId37"/>
    <p:sldId id="461" r:id="rId38"/>
    <p:sldId id="462" r:id="rId39"/>
    <p:sldId id="409" r:id="rId40"/>
    <p:sldId id="364"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snapToObjects="1">
      <p:cViewPr varScale="1">
        <p:scale>
          <a:sx n="121" d="100"/>
          <a:sy n="121" d="100"/>
        </p:scale>
        <p:origin x="1904"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33691B-94C2-914E-A8C8-E98856305D1C}" type="doc">
      <dgm:prSet loTypeId="urn:microsoft.com/office/officeart/2005/8/layout/cycle3" loCatId="" qsTypeId="urn:microsoft.com/office/officeart/2005/8/quickstyle/simple4" qsCatId="simple" csTypeId="urn:microsoft.com/office/officeart/2005/8/colors/accent0_3" csCatId="mainScheme" phldr="1"/>
      <dgm:spPr/>
      <dgm:t>
        <a:bodyPr/>
        <a:lstStyle/>
        <a:p>
          <a:endParaRPr lang="en-US"/>
        </a:p>
      </dgm:t>
    </dgm:pt>
    <dgm:pt modelId="{3E4C63B2-749E-924B-B034-0A3E67E28ED0}">
      <dgm:prSet phldrT="[Text]"/>
      <dgm:spPr/>
      <dgm:t>
        <a:bodyPr/>
        <a:lstStyle/>
        <a:p>
          <a:r>
            <a:rPr lang="en-US" dirty="0"/>
            <a:t>Acquire</a:t>
          </a:r>
        </a:p>
      </dgm:t>
    </dgm:pt>
    <dgm:pt modelId="{E6A7A26D-A46E-A242-A35A-CDE3154F062D}" type="parTrans" cxnId="{790AFEA9-F110-204F-ADF9-360C7F11D4AE}">
      <dgm:prSet/>
      <dgm:spPr/>
      <dgm:t>
        <a:bodyPr/>
        <a:lstStyle/>
        <a:p>
          <a:endParaRPr lang="en-US"/>
        </a:p>
      </dgm:t>
    </dgm:pt>
    <dgm:pt modelId="{A55E3A61-CB1F-1742-AF62-881060C04837}" type="sibTrans" cxnId="{790AFEA9-F110-204F-ADF9-360C7F11D4AE}">
      <dgm:prSet/>
      <dgm:spPr/>
      <dgm:t>
        <a:bodyPr/>
        <a:lstStyle/>
        <a:p>
          <a:endParaRPr lang="en-US"/>
        </a:p>
      </dgm:t>
    </dgm:pt>
    <dgm:pt modelId="{BE999958-EA62-5B4E-860B-D0DFF176B12E}">
      <dgm:prSet phldrT="[Text]"/>
      <dgm:spPr/>
      <dgm:t>
        <a:bodyPr/>
        <a:lstStyle/>
        <a:p>
          <a:r>
            <a:rPr lang="en-US" dirty="0"/>
            <a:t>Store</a:t>
          </a:r>
        </a:p>
      </dgm:t>
    </dgm:pt>
    <dgm:pt modelId="{D7C282A9-0044-6D47-995B-8AA72793F9E8}" type="parTrans" cxnId="{715D41AC-005C-AC4D-8F51-2377E7575CE3}">
      <dgm:prSet/>
      <dgm:spPr/>
      <dgm:t>
        <a:bodyPr/>
        <a:lstStyle/>
        <a:p>
          <a:endParaRPr lang="en-US"/>
        </a:p>
      </dgm:t>
    </dgm:pt>
    <dgm:pt modelId="{53FE14B9-7CB5-744A-BD22-94D569788074}" type="sibTrans" cxnId="{715D41AC-005C-AC4D-8F51-2377E7575CE3}">
      <dgm:prSet/>
      <dgm:spPr/>
      <dgm:t>
        <a:bodyPr/>
        <a:lstStyle/>
        <a:p>
          <a:endParaRPr lang="en-US"/>
        </a:p>
      </dgm:t>
    </dgm:pt>
    <dgm:pt modelId="{DF2E2650-CFAC-AD43-B2F8-79FE773DCAEE}">
      <dgm:prSet phldrT="[Text]"/>
      <dgm:spPr/>
      <dgm:t>
        <a:bodyPr/>
        <a:lstStyle/>
        <a:p>
          <a:r>
            <a:rPr lang="en-US" dirty="0"/>
            <a:t>Process</a:t>
          </a:r>
        </a:p>
      </dgm:t>
    </dgm:pt>
    <dgm:pt modelId="{708891B9-395E-DC45-8A38-EA831135E7DF}" type="parTrans" cxnId="{C81176BB-87D1-2A4F-A2CC-0942C2C33882}">
      <dgm:prSet/>
      <dgm:spPr/>
      <dgm:t>
        <a:bodyPr/>
        <a:lstStyle/>
        <a:p>
          <a:endParaRPr lang="en-US"/>
        </a:p>
      </dgm:t>
    </dgm:pt>
    <dgm:pt modelId="{42711A35-6B0D-9E42-9160-E7CB9405C948}" type="sibTrans" cxnId="{C81176BB-87D1-2A4F-A2CC-0942C2C33882}">
      <dgm:prSet/>
      <dgm:spPr/>
      <dgm:t>
        <a:bodyPr/>
        <a:lstStyle/>
        <a:p>
          <a:endParaRPr lang="en-US"/>
        </a:p>
      </dgm:t>
    </dgm:pt>
    <dgm:pt modelId="{0CF0B725-BD56-9647-9A14-C429C7F47CF2}">
      <dgm:prSet phldrT="[Text]"/>
      <dgm:spPr/>
      <dgm:t>
        <a:bodyPr/>
        <a:lstStyle/>
        <a:p>
          <a:r>
            <a:rPr lang="en-US"/>
            <a:t>Share</a:t>
          </a:r>
          <a:endParaRPr lang="en-US" dirty="0"/>
        </a:p>
      </dgm:t>
    </dgm:pt>
    <dgm:pt modelId="{C0DBB1C5-2C55-1843-82C1-99A13B71DD4B}" type="parTrans" cxnId="{5EE89DB3-9416-7648-9E37-4A9C86219607}">
      <dgm:prSet/>
      <dgm:spPr/>
      <dgm:t>
        <a:bodyPr/>
        <a:lstStyle/>
        <a:p>
          <a:endParaRPr lang="en-US"/>
        </a:p>
      </dgm:t>
    </dgm:pt>
    <dgm:pt modelId="{F7E18863-BC40-5D48-95D6-70D984CB746F}" type="sibTrans" cxnId="{5EE89DB3-9416-7648-9E37-4A9C86219607}">
      <dgm:prSet/>
      <dgm:spPr/>
      <dgm:t>
        <a:bodyPr/>
        <a:lstStyle/>
        <a:p>
          <a:endParaRPr lang="en-US"/>
        </a:p>
      </dgm:t>
    </dgm:pt>
    <dgm:pt modelId="{4872239A-1D18-1046-9D1F-E845EBA4F083}">
      <dgm:prSet phldrT="[Text]"/>
      <dgm:spPr/>
      <dgm:t>
        <a:bodyPr/>
        <a:lstStyle/>
        <a:p>
          <a:r>
            <a:rPr lang="en-US" dirty="0"/>
            <a:t>transfer</a:t>
          </a:r>
        </a:p>
      </dgm:t>
    </dgm:pt>
    <dgm:pt modelId="{DDA653FB-3C92-C94A-B071-326664EDE71C}" type="parTrans" cxnId="{B53774A7-4D39-8741-84FC-917B7F4304EB}">
      <dgm:prSet/>
      <dgm:spPr/>
      <dgm:t>
        <a:bodyPr/>
        <a:lstStyle/>
        <a:p>
          <a:endParaRPr lang="en-US"/>
        </a:p>
      </dgm:t>
    </dgm:pt>
    <dgm:pt modelId="{EB7045E3-7B07-B340-AFBA-FC4713E37A0E}" type="sibTrans" cxnId="{B53774A7-4D39-8741-84FC-917B7F4304EB}">
      <dgm:prSet/>
      <dgm:spPr/>
      <dgm:t>
        <a:bodyPr/>
        <a:lstStyle/>
        <a:p>
          <a:endParaRPr lang="en-US"/>
        </a:p>
      </dgm:t>
    </dgm:pt>
    <dgm:pt modelId="{67BF2B01-B3D5-2740-A5BB-A615D7880DC0}" type="pres">
      <dgm:prSet presAssocID="{5633691B-94C2-914E-A8C8-E98856305D1C}" presName="Name0" presStyleCnt="0">
        <dgm:presLayoutVars>
          <dgm:dir/>
          <dgm:resizeHandles val="exact"/>
        </dgm:presLayoutVars>
      </dgm:prSet>
      <dgm:spPr/>
    </dgm:pt>
    <dgm:pt modelId="{7490BD6C-2E40-3748-AE41-9826981685FF}" type="pres">
      <dgm:prSet presAssocID="{5633691B-94C2-914E-A8C8-E98856305D1C}" presName="cycle" presStyleCnt="0"/>
      <dgm:spPr/>
    </dgm:pt>
    <dgm:pt modelId="{FAF4AC28-D824-304C-A631-3F18BB797EE9}" type="pres">
      <dgm:prSet presAssocID="{3E4C63B2-749E-924B-B034-0A3E67E28ED0}" presName="nodeFirstNode" presStyleLbl="node1" presStyleIdx="0" presStyleCnt="5">
        <dgm:presLayoutVars>
          <dgm:bulletEnabled val="1"/>
        </dgm:presLayoutVars>
      </dgm:prSet>
      <dgm:spPr/>
    </dgm:pt>
    <dgm:pt modelId="{FF9D41E7-DBAC-2A43-8CC4-FB7B74E8B5DB}" type="pres">
      <dgm:prSet presAssocID="{A55E3A61-CB1F-1742-AF62-881060C04837}" presName="sibTransFirstNode" presStyleLbl="bgShp" presStyleIdx="0" presStyleCnt="1" custLinFactNeighborY="908" custRadScaleRad="211672" custRadScaleInc="-2147483648"/>
      <dgm:spPr/>
    </dgm:pt>
    <dgm:pt modelId="{89D83C6F-8D50-E647-B316-4CE32B1B048D}" type="pres">
      <dgm:prSet presAssocID="{4872239A-1D18-1046-9D1F-E845EBA4F083}" presName="nodeFollowingNodes" presStyleLbl="node1" presStyleIdx="1" presStyleCnt="5" custRadScaleRad="91836" custRadScaleInc="6122">
        <dgm:presLayoutVars>
          <dgm:bulletEnabled val="1"/>
        </dgm:presLayoutVars>
      </dgm:prSet>
      <dgm:spPr/>
    </dgm:pt>
    <dgm:pt modelId="{E8E48C42-27EE-354F-8CE5-063F498ED3A4}" type="pres">
      <dgm:prSet presAssocID="{DF2E2650-CFAC-AD43-B2F8-79FE773DCAEE}" presName="nodeFollowingNodes" presStyleLbl="node1" presStyleIdx="2" presStyleCnt="5" custRadScaleRad="97601" custRadScaleInc="-21147">
        <dgm:presLayoutVars>
          <dgm:bulletEnabled val="1"/>
        </dgm:presLayoutVars>
      </dgm:prSet>
      <dgm:spPr/>
    </dgm:pt>
    <dgm:pt modelId="{B9EC99AD-9335-6F42-B8C0-B5F58D95AE91}" type="pres">
      <dgm:prSet presAssocID="{BE999958-EA62-5B4E-860B-D0DFF176B12E}" presName="nodeFollowingNodes" presStyleLbl="node1" presStyleIdx="3" presStyleCnt="5" custRadScaleRad="96806" custRadScaleInc="19167">
        <dgm:presLayoutVars>
          <dgm:bulletEnabled val="1"/>
        </dgm:presLayoutVars>
      </dgm:prSet>
      <dgm:spPr/>
    </dgm:pt>
    <dgm:pt modelId="{1DCCF67A-553A-764E-BA35-E76828CD35C6}" type="pres">
      <dgm:prSet presAssocID="{0CF0B725-BD56-9647-9A14-C429C7F47CF2}" presName="nodeFollowingNodes" presStyleLbl="node1" presStyleIdx="4" presStyleCnt="5" custRadScaleRad="92353" custRadScaleInc="-6259">
        <dgm:presLayoutVars>
          <dgm:bulletEnabled val="1"/>
        </dgm:presLayoutVars>
      </dgm:prSet>
      <dgm:spPr/>
    </dgm:pt>
  </dgm:ptLst>
  <dgm:cxnLst>
    <dgm:cxn modelId="{AC423F08-0954-C340-8E0C-9FD8F19BF520}" type="presOf" srcId="{5633691B-94C2-914E-A8C8-E98856305D1C}" destId="{67BF2B01-B3D5-2740-A5BB-A615D7880DC0}" srcOrd="0" destOrd="0" presId="urn:microsoft.com/office/officeart/2005/8/layout/cycle3"/>
    <dgm:cxn modelId="{0EA2B528-70D6-3F47-8560-16A490F5F6C2}" type="presOf" srcId="{4872239A-1D18-1046-9D1F-E845EBA4F083}" destId="{89D83C6F-8D50-E647-B316-4CE32B1B048D}" srcOrd="0" destOrd="0" presId="urn:microsoft.com/office/officeart/2005/8/layout/cycle3"/>
    <dgm:cxn modelId="{0DC2F287-CC78-A749-8B95-0B63E727245F}" type="presOf" srcId="{A55E3A61-CB1F-1742-AF62-881060C04837}" destId="{FF9D41E7-DBAC-2A43-8CC4-FB7B74E8B5DB}" srcOrd="0" destOrd="0" presId="urn:microsoft.com/office/officeart/2005/8/layout/cycle3"/>
    <dgm:cxn modelId="{B53774A7-4D39-8741-84FC-917B7F4304EB}" srcId="{5633691B-94C2-914E-A8C8-E98856305D1C}" destId="{4872239A-1D18-1046-9D1F-E845EBA4F083}" srcOrd="1" destOrd="0" parTransId="{DDA653FB-3C92-C94A-B071-326664EDE71C}" sibTransId="{EB7045E3-7B07-B340-AFBA-FC4713E37A0E}"/>
    <dgm:cxn modelId="{790AFEA9-F110-204F-ADF9-360C7F11D4AE}" srcId="{5633691B-94C2-914E-A8C8-E98856305D1C}" destId="{3E4C63B2-749E-924B-B034-0A3E67E28ED0}" srcOrd="0" destOrd="0" parTransId="{E6A7A26D-A46E-A242-A35A-CDE3154F062D}" sibTransId="{A55E3A61-CB1F-1742-AF62-881060C04837}"/>
    <dgm:cxn modelId="{715D41AC-005C-AC4D-8F51-2377E7575CE3}" srcId="{5633691B-94C2-914E-A8C8-E98856305D1C}" destId="{BE999958-EA62-5B4E-860B-D0DFF176B12E}" srcOrd="3" destOrd="0" parTransId="{D7C282A9-0044-6D47-995B-8AA72793F9E8}" sibTransId="{53FE14B9-7CB5-744A-BD22-94D569788074}"/>
    <dgm:cxn modelId="{5EE89DB3-9416-7648-9E37-4A9C86219607}" srcId="{5633691B-94C2-914E-A8C8-E98856305D1C}" destId="{0CF0B725-BD56-9647-9A14-C429C7F47CF2}" srcOrd="4" destOrd="0" parTransId="{C0DBB1C5-2C55-1843-82C1-99A13B71DD4B}" sibTransId="{F7E18863-BC40-5D48-95D6-70D984CB746F}"/>
    <dgm:cxn modelId="{C81176BB-87D1-2A4F-A2CC-0942C2C33882}" srcId="{5633691B-94C2-914E-A8C8-E98856305D1C}" destId="{DF2E2650-CFAC-AD43-B2F8-79FE773DCAEE}" srcOrd="2" destOrd="0" parTransId="{708891B9-395E-DC45-8A38-EA831135E7DF}" sibTransId="{42711A35-6B0D-9E42-9160-E7CB9405C948}"/>
    <dgm:cxn modelId="{C12400CD-919A-3549-AB03-7C6E79A5978A}" type="presOf" srcId="{0CF0B725-BD56-9647-9A14-C429C7F47CF2}" destId="{1DCCF67A-553A-764E-BA35-E76828CD35C6}" srcOrd="0" destOrd="0" presId="urn:microsoft.com/office/officeart/2005/8/layout/cycle3"/>
    <dgm:cxn modelId="{930BA5D4-57F2-D54F-AAF4-69D2084B30DB}" type="presOf" srcId="{DF2E2650-CFAC-AD43-B2F8-79FE773DCAEE}" destId="{E8E48C42-27EE-354F-8CE5-063F498ED3A4}" srcOrd="0" destOrd="0" presId="urn:microsoft.com/office/officeart/2005/8/layout/cycle3"/>
    <dgm:cxn modelId="{4F9501DB-07C0-4C40-B435-C7C786318923}" type="presOf" srcId="{BE999958-EA62-5B4E-860B-D0DFF176B12E}" destId="{B9EC99AD-9335-6F42-B8C0-B5F58D95AE91}" srcOrd="0" destOrd="0" presId="urn:microsoft.com/office/officeart/2005/8/layout/cycle3"/>
    <dgm:cxn modelId="{CB3464DC-C8CD-894B-82B9-4133508A3923}" type="presOf" srcId="{3E4C63B2-749E-924B-B034-0A3E67E28ED0}" destId="{FAF4AC28-D824-304C-A631-3F18BB797EE9}" srcOrd="0" destOrd="0" presId="urn:microsoft.com/office/officeart/2005/8/layout/cycle3"/>
    <dgm:cxn modelId="{CC27625C-1F24-D741-B343-B9592EB50C9F}" type="presParOf" srcId="{67BF2B01-B3D5-2740-A5BB-A615D7880DC0}" destId="{7490BD6C-2E40-3748-AE41-9826981685FF}" srcOrd="0" destOrd="0" presId="urn:microsoft.com/office/officeart/2005/8/layout/cycle3"/>
    <dgm:cxn modelId="{333B3885-70D1-9948-AAD7-BA5309EDD5E4}" type="presParOf" srcId="{7490BD6C-2E40-3748-AE41-9826981685FF}" destId="{FAF4AC28-D824-304C-A631-3F18BB797EE9}" srcOrd="0" destOrd="0" presId="urn:microsoft.com/office/officeart/2005/8/layout/cycle3"/>
    <dgm:cxn modelId="{42D3AAEF-CF40-394B-89FF-657B005DB219}" type="presParOf" srcId="{7490BD6C-2E40-3748-AE41-9826981685FF}" destId="{FF9D41E7-DBAC-2A43-8CC4-FB7B74E8B5DB}" srcOrd="1" destOrd="0" presId="urn:microsoft.com/office/officeart/2005/8/layout/cycle3"/>
    <dgm:cxn modelId="{F8CFBAD7-2082-CF40-BC11-83A58B96B35E}" type="presParOf" srcId="{7490BD6C-2E40-3748-AE41-9826981685FF}" destId="{89D83C6F-8D50-E647-B316-4CE32B1B048D}" srcOrd="2" destOrd="0" presId="urn:microsoft.com/office/officeart/2005/8/layout/cycle3"/>
    <dgm:cxn modelId="{980D651E-6F43-DC4C-8BD0-DC862D4ED7FF}" type="presParOf" srcId="{7490BD6C-2E40-3748-AE41-9826981685FF}" destId="{E8E48C42-27EE-354F-8CE5-063F498ED3A4}" srcOrd="3" destOrd="0" presId="urn:microsoft.com/office/officeart/2005/8/layout/cycle3"/>
    <dgm:cxn modelId="{B71CE571-E2DD-EB42-A4BA-FC4A7367878A}" type="presParOf" srcId="{7490BD6C-2E40-3748-AE41-9826981685FF}" destId="{B9EC99AD-9335-6F42-B8C0-B5F58D95AE91}" srcOrd="4" destOrd="0" presId="urn:microsoft.com/office/officeart/2005/8/layout/cycle3"/>
    <dgm:cxn modelId="{93E328EB-5C52-AA46-9F68-5509AF33F40A}" type="presParOf" srcId="{7490BD6C-2E40-3748-AE41-9826981685FF}" destId="{1DCCF67A-553A-764E-BA35-E76828CD35C6}" srcOrd="5"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9D41E7-DBAC-2A43-8CC4-FB7B74E8B5DB}">
      <dsp:nvSpPr>
        <dsp:cNvPr id="0" name=""/>
        <dsp:cNvSpPr/>
      </dsp:nvSpPr>
      <dsp:spPr>
        <a:xfrm>
          <a:off x="504588" y="323098"/>
          <a:ext cx="3854607" cy="3854607"/>
        </a:xfrm>
        <a:prstGeom prst="circularArrow">
          <a:avLst>
            <a:gd name="adj1" fmla="val 5544"/>
            <a:gd name="adj2" fmla="val 330680"/>
            <a:gd name="adj3" fmla="val 13863867"/>
            <a:gd name="adj4" fmla="val 17332672"/>
            <a:gd name="adj5" fmla="val 5757"/>
          </a:avLst>
        </a:prstGeom>
        <a:solidFill>
          <a:schemeClr val="dk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FAF4AC28-D824-304C-A631-3F18BB797EE9}">
      <dsp:nvSpPr>
        <dsp:cNvPr id="0" name=""/>
        <dsp:cNvSpPr/>
      </dsp:nvSpPr>
      <dsp:spPr>
        <a:xfrm>
          <a:off x="1563868" y="308656"/>
          <a:ext cx="1736048" cy="868024"/>
        </a:xfrm>
        <a:prstGeom prst="roundRect">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Acquire</a:t>
          </a:r>
        </a:p>
      </dsp:txBody>
      <dsp:txXfrm>
        <a:off x="1606241" y="351029"/>
        <a:ext cx="1651302" cy="783278"/>
      </dsp:txXfrm>
    </dsp:sp>
    <dsp:sp modelId="{89D83C6F-8D50-E647-B316-4CE32B1B048D}">
      <dsp:nvSpPr>
        <dsp:cNvPr id="0" name=""/>
        <dsp:cNvSpPr/>
      </dsp:nvSpPr>
      <dsp:spPr>
        <a:xfrm>
          <a:off x="3026480" y="1578868"/>
          <a:ext cx="1736048" cy="868024"/>
        </a:xfrm>
        <a:prstGeom prst="roundRect">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transfer</a:t>
          </a:r>
        </a:p>
      </dsp:txBody>
      <dsp:txXfrm>
        <a:off x="3068853" y="1621241"/>
        <a:ext cx="1651302" cy="783278"/>
      </dsp:txXfrm>
    </dsp:sp>
    <dsp:sp modelId="{E8E48C42-27EE-354F-8CE5-063F498ED3A4}">
      <dsp:nvSpPr>
        <dsp:cNvPr id="0" name=""/>
        <dsp:cNvSpPr/>
      </dsp:nvSpPr>
      <dsp:spPr>
        <a:xfrm>
          <a:off x="2768919" y="3011516"/>
          <a:ext cx="1736048" cy="868024"/>
        </a:xfrm>
        <a:prstGeom prst="roundRect">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Process</a:t>
          </a:r>
        </a:p>
      </dsp:txBody>
      <dsp:txXfrm>
        <a:off x="2811292" y="3053889"/>
        <a:ext cx="1651302" cy="783278"/>
      </dsp:txXfrm>
    </dsp:sp>
    <dsp:sp modelId="{B9EC99AD-9335-6F42-B8C0-B5F58D95AE91}">
      <dsp:nvSpPr>
        <dsp:cNvPr id="0" name=""/>
        <dsp:cNvSpPr/>
      </dsp:nvSpPr>
      <dsp:spPr>
        <a:xfrm>
          <a:off x="390668" y="3027444"/>
          <a:ext cx="1736048" cy="868024"/>
        </a:xfrm>
        <a:prstGeom prst="roundRect">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Store</a:t>
          </a:r>
        </a:p>
      </dsp:txBody>
      <dsp:txXfrm>
        <a:off x="433041" y="3069817"/>
        <a:ext cx="1651302" cy="783278"/>
      </dsp:txXfrm>
    </dsp:sp>
    <dsp:sp modelId="{1DCCF67A-553A-764E-BA35-E76828CD35C6}">
      <dsp:nvSpPr>
        <dsp:cNvPr id="0" name=""/>
        <dsp:cNvSpPr/>
      </dsp:nvSpPr>
      <dsp:spPr>
        <a:xfrm>
          <a:off x="92484" y="1578876"/>
          <a:ext cx="1736048" cy="868024"/>
        </a:xfrm>
        <a:prstGeom prst="roundRect">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Share</a:t>
          </a:r>
          <a:endParaRPr lang="en-US" sz="3400" kern="1200" dirty="0"/>
        </a:p>
      </dsp:txBody>
      <dsp:txXfrm>
        <a:off x="134857" y="1621249"/>
        <a:ext cx="1651302" cy="783278"/>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B2FB8EE-BD3A-B248-B936-C8B70D04B363}" type="datetimeFigureOut">
              <a:rPr lang="en-US" smtClean="0"/>
              <a:t>11/13/19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643F6FE-5BB4-2543-8E3C-9F7F6C0DDFD5}" type="slidenum">
              <a:rPr lang="en-US" smtClean="0"/>
              <a:t>‹#›</a:t>
            </a:fld>
            <a:endParaRPr lang="en-US"/>
          </a:p>
        </p:txBody>
      </p:sp>
    </p:spTree>
    <p:extLst>
      <p:ext uri="{BB962C8B-B14F-4D97-AF65-F5344CB8AC3E}">
        <p14:creationId xmlns:p14="http://schemas.microsoft.com/office/powerpoint/2010/main" val="198540802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3F6FE-5BB4-2543-8E3C-9F7F6C0DDFD5}" type="slidenum">
              <a:rPr lang="en-US" smtClean="0"/>
              <a:t>1</a:t>
            </a:fld>
            <a:endParaRPr lang="en-US"/>
          </a:p>
        </p:txBody>
      </p:sp>
    </p:spTree>
    <p:extLst>
      <p:ext uri="{BB962C8B-B14F-4D97-AF65-F5344CB8AC3E}">
        <p14:creationId xmlns:p14="http://schemas.microsoft.com/office/powerpoint/2010/main" val="3991294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43F6FE-5BB4-2543-8E3C-9F7F6C0DDFD5}" type="slidenum">
              <a:rPr lang="en-US" smtClean="0"/>
              <a:t>37</a:t>
            </a:fld>
            <a:endParaRPr lang="en-US"/>
          </a:p>
        </p:txBody>
      </p:sp>
    </p:spTree>
    <p:extLst>
      <p:ext uri="{BB962C8B-B14F-4D97-AF65-F5344CB8AC3E}">
        <p14:creationId xmlns:p14="http://schemas.microsoft.com/office/powerpoint/2010/main" val="27496405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William </a:t>
            </a:r>
            <a:r>
              <a:rPr lang="en-US" dirty="0" err="1"/>
              <a:t>Rando</a:t>
            </a:r>
            <a:r>
              <a:rPr lang="en-US" dirty="0"/>
              <a:t> , Director Chicago Center for Teaching.</a:t>
            </a:r>
          </a:p>
        </p:txBody>
      </p:sp>
      <p:sp>
        <p:nvSpPr>
          <p:cNvPr id="4" name="Slide Number Placeholder 3"/>
          <p:cNvSpPr>
            <a:spLocks noGrp="1"/>
          </p:cNvSpPr>
          <p:nvPr>
            <p:ph type="sldNum" sz="quarter" idx="10"/>
          </p:nvPr>
        </p:nvSpPr>
        <p:spPr/>
        <p:txBody>
          <a:bodyPr/>
          <a:lstStyle/>
          <a:p>
            <a:fld id="{AAFA1294-4938-F54F-8A7E-975951EB18EA}" type="slidenum">
              <a:rPr lang="en-US" smtClean="0"/>
              <a:t>40</a:t>
            </a:fld>
            <a:endParaRPr lang="en-US" dirty="0"/>
          </a:p>
        </p:txBody>
      </p:sp>
    </p:spTree>
    <p:extLst>
      <p:ext uri="{BB962C8B-B14F-4D97-AF65-F5344CB8AC3E}">
        <p14:creationId xmlns:p14="http://schemas.microsoft.com/office/powerpoint/2010/main" val="222434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p:cNvSpPr>
          <p:nvPr>
            <p:ph type="sldImg"/>
          </p:nvPr>
        </p:nvSpPr>
        <p:spPr>
          <a:ln/>
        </p:spPr>
      </p:sp>
      <p:sp>
        <p:nvSpPr>
          <p:cNvPr id="32771" name="Notes Placeholder 2"/>
          <p:cNvSpPr>
            <a:spLocks noGrp="1"/>
          </p:cNvSpPr>
          <p:nvPr>
            <p:ph type="body" idx="1"/>
          </p:nvPr>
        </p:nvSpPr>
        <p:spPr>
          <a:noFill/>
          <a:ln/>
        </p:spPr>
        <p:txBody>
          <a:bodyPr/>
          <a:lstStyle/>
          <a:p>
            <a:r>
              <a:rPr lang="en-US" b="1" dirty="0">
                <a:latin typeface="Arial" pitchFamily="-108" charset="0"/>
                <a:ea typeface="ＭＳ Ｐゴシック" pitchFamily="-108" charset="-128"/>
                <a:cs typeface="ＭＳ Ｐゴシック" pitchFamily="-108" charset="-128"/>
              </a:rPr>
              <a:t>Approaches/Solutions </a:t>
            </a:r>
          </a:p>
          <a:p>
            <a:r>
              <a:rPr lang="en-US" dirty="0">
                <a:latin typeface="Arial" pitchFamily="-108" charset="0"/>
                <a:ea typeface="ＭＳ Ｐゴシック" pitchFamily="-108" charset="-128"/>
                <a:cs typeface="ＭＳ Ｐゴシック" pitchFamily="-108" charset="-128"/>
              </a:rPr>
              <a:t>Material model: </a:t>
            </a:r>
          </a:p>
          <a:p>
            <a:r>
              <a:rPr lang="en-US" dirty="0">
                <a:latin typeface="Arial" pitchFamily="-108" charset="0"/>
                <a:ea typeface="ＭＳ Ｐゴシック" pitchFamily="-108" charset="-128"/>
                <a:cs typeface="ＭＳ Ｐゴシック" pitchFamily="-108" charset="-128"/>
              </a:rPr>
              <a:t>Perform experiments on human tissues to extract material properties</a:t>
            </a:r>
          </a:p>
          <a:p>
            <a:r>
              <a:rPr lang="en-US" dirty="0">
                <a:latin typeface="Arial" pitchFamily="-108" charset="0"/>
                <a:ea typeface="ＭＳ Ｐゴシック" pitchFamily="-108" charset="-128"/>
                <a:cs typeface="ＭＳ Ｐゴシック" pitchFamily="-108" charset="-128"/>
              </a:rPr>
              <a:t>Space aspects: </a:t>
            </a:r>
          </a:p>
          <a:p>
            <a:r>
              <a:rPr lang="en-US" dirty="0">
                <a:latin typeface="Arial" pitchFamily="-108" charset="0"/>
                <a:ea typeface="ＭＳ Ｐゴシック" pitchFamily="-108" charset="-128"/>
                <a:cs typeface="ＭＳ Ｐゴシック" pitchFamily="-108" charset="-128"/>
              </a:rPr>
              <a:t>Hybrid approach: Develop Beam-Model in conjunction with mass-spring model, FEM model, Meshfree model if necessary, Large deformation and nonlinear aspects</a:t>
            </a:r>
          </a:p>
          <a:p>
            <a:r>
              <a:rPr lang="en-US" dirty="0">
                <a:latin typeface="Arial" pitchFamily="-108" charset="0"/>
                <a:ea typeface="ＭＳ Ｐゴシック" pitchFamily="-108" charset="-128"/>
                <a:cs typeface="ＭＳ Ｐゴシック" pitchFamily="-108" charset="-128"/>
              </a:rPr>
              <a:t>Reduced order models which retain the rich physics</a:t>
            </a:r>
          </a:p>
          <a:p>
            <a:r>
              <a:rPr lang="en-US" dirty="0">
                <a:latin typeface="Arial" pitchFamily="-108" charset="0"/>
                <a:ea typeface="ＭＳ Ｐゴシック" pitchFamily="-108" charset="-128"/>
                <a:cs typeface="ＭＳ Ｐゴシック" pitchFamily="-108" charset="-128"/>
              </a:rPr>
              <a:t>Time aspects</a:t>
            </a:r>
          </a:p>
          <a:p>
            <a:r>
              <a:rPr lang="en-US" dirty="0">
                <a:latin typeface="Arial" pitchFamily="-108" charset="0"/>
                <a:ea typeface="ＭＳ Ｐゴシック" pitchFamily="-108" charset="-128"/>
                <a:cs typeface="ＭＳ Ｐゴシック" pitchFamily="-108" charset="-128"/>
              </a:rPr>
              <a:t>Efficient Forward displacement time integration methods for computational efficient and suitable for accurate modeling of dynamic interactions</a:t>
            </a:r>
          </a:p>
          <a:p>
            <a:r>
              <a:rPr lang="en-US" dirty="0">
                <a:latin typeface="Arial" pitchFamily="-108" charset="0"/>
                <a:ea typeface="ＭＳ Ｐゴシック" pitchFamily="-108" charset="-128"/>
                <a:cs typeface="ＭＳ Ｐゴシック" pitchFamily="-108" charset="-128"/>
              </a:rPr>
              <a:t>Collision detection and collision response</a:t>
            </a:r>
          </a:p>
          <a:p>
            <a:r>
              <a:rPr lang="en-US" dirty="0">
                <a:latin typeface="Arial" pitchFamily="-108" charset="0"/>
                <a:ea typeface="ＭＳ Ｐゴシック" pitchFamily="-108" charset="-128"/>
                <a:cs typeface="ＭＳ Ｐゴシック" pitchFamily="-108" charset="-128"/>
              </a:rPr>
              <a:t>Spatial tessellation based method as fast and robust collision detection to handle complicated VR scenarios</a:t>
            </a:r>
          </a:p>
          <a:p>
            <a:endParaRPr lang="en-US" dirty="0">
              <a:latin typeface="Arial" pitchFamily="-108" charset="0"/>
              <a:ea typeface="ＭＳ Ｐゴシック" pitchFamily="-108" charset="-128"/>
              <a:cs typeface="ＭＳ Ｐゴシック" pitchFamily="-108" charset="-128"/>
            </a:endParaRPr>
          </a:p>
          <a:p>
            <a:r>
              <a:rPr lang="en-US" dirty="0">
                <a:latin typeface="Arial" pitchFamily="-108" charset="0"/>
                <a:ea typeface="ＭＳ Ｐゴシック" pitchFamily="-108" charset="-128"/>
                <a:cs typeface="ＭＳ Ｐゴシック" pitchFamily="-108" charset="-128"/>
              </a:rPr>
              <a:t>non rigid deformation</a:t>
            </a:r>
          </a:p>
          <a:p>
            <a:endParaRPr lang="en-US" dirty="0">
              <a:latin typeface="Arial" pitchFamily="-108" charset="0"/>
              <a:ea typeface="ＭＳ Ｐゴシック" pitchFamily="-108" charset="-128"/>
              <a:cs typeface="ＭＳ Ｐゴシック" pitchFamily="-108" charset="-128"/>
            </a:endParaRPr>
          </a:p>
          <a:p>
            <a:r>
              <a:rPr lang="en-US" dirty="0">
                <a:latin typeface="Arial" pitchFamily="-108" charset="0"/>
                <a:ea typeface="ＭＳ Ｐゴシック" pitchFamily="-108" charset="-128"/>
                <a:cs typeface="ＭＳ Ｐゴシック" pitchFamily="-108" charset="-128"/>
              </a:rPr>
              <a:t>use FEM for non rigid registration : </a:t>
            </a:r>
          </a:p>
          <a:p>
            <a:r>
              <a:rPr lang="en-US" dirty="0">
                <a:latin typeface="Arial" pitchFamily="-108" charset="0"/>
                <a:ea typeface="ＭＳ Ｐゴシック" pitchFamily="-108" charset="-128"/>
                <a:cs typeface="ＭＳ Ｐゴシック" pitchFamily="-108" charset="-128"/>
              </a:rPr>
              <a:t>piece wise polynomial approximation</a:t>
            </a:r>
          </a:p>
          <a:p>
            <a:endParaRPr lang="en-US" dirty="0">
              <a:latin typeface="Arial" pitchFamily="-108" charset="0"/>
              <a:ea typeface="ＭＳ Ｐゴシック" pitchFamily="-108" charset="-128"/>
              <a:cs typeface="ＭＳ Ｐゴシック" pitchFamily="-108" charset="-128"/>
            </a:endParaRPr>
          </a:p>
          <a:p>
            <a:r>
              <a:rPr lang="en-US" dirty="0">
                <a:latin typeface="Arial" pitchFamily="-108" charset="0"/>
                <a:ea typeface="ＭＳ Ｐゴシック" pitchFamily="-108" charset="-128"/>
                <a:cs typeface="ＭＳ Ｐゴシック" pitchFamily="-108" charset="-128"/>
              </a:rPr>
              <a:t>crude approximation: linear element mode</a:t>
            </a:r>
          </a:p>
          <a:p>
            <a:endParaRPr lang="en-US" dirty="0">
              <a:latin typeface="Arial" pitchFamily="-108" charset="0"/>
              <a:ea typeface="ＭＳ Ｐゴシック" pitchFamily="-108" charset="-128"/>
              <a:cs typeface="ＭＳ Ｐゴシック" pitchFamily="-108" charset="-128"/>
            </a:endParaRPr>
          </a:p>
          <a:p>
            <a:endParaRPr lang="en-US" dirty="0">
              <a:latin typeface="Arial" pitchFamily="-108" charset="0"/>
              <a:ea typeface="ＭＳ Ｐゴシック" pitchFamily="-108" charset="-128"/>
              <a:cs typeface="ＭＳ Ｐゴシック" pitchFamily="-108" charset="-128"/>
            </a:endParaRPr>
          </a:p>
        </p:txBody>
      </p:sp>
      <p:sp>
        <p:nvSpPr>
          <p:cNvPr id="32772" name="Slide Number Placeholder 3"/>
          <p:cNvSpPr>
            <a:spLocks noGrp="1"/>
          </p:cNvSpPr>
          <p:nvPr>
            <p:ph type="sldNum" sz="quarter" idx="5"/>
          </p:nvPr>
        </p:nvSpPr>
        <p:spPr>
          <a:noFill/>
        </p:spPr>
        <p:txBody>
          <a:bodyPr/>
          <a:lstStyle/>
          <a:p>
            <a:fld id="{AFD352E9-52D7-1146-8D34-9A7F52DD3F5D}" type="slidenum">
              <a:rPr lang="en-US" smtClean="0">
                <a:latin typeface="Arial" pitchFamily="-108" charset="0"/>
                <a:ea typeface="ＭＳ Ｐゴシック" pitchFamily="-108" charset="-128"/>
                <a:cs typeface="ＭＳ Ｐゴシック" pitchFamily="-108" charset="-128"/>
              </a:rPr>
              <a:pPr/>
              <a:t>3</a:t>
            </a:fld>
            <a:endParaRPr lang="en-US" dirty="0">
              <a:latin typeface="Arial"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42999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Yellow Line represents the Maximum Capacity of MIdway1 project space</a:t>
            </a:r>
          </a:p>
          <a:p>
            <a:endParaRPr lang="en-US" baseline="0" dirty="0"/>
          </a:p>
          <a:p>
            <a:r>
              <a:rPr lang="en-US" baseline="0" dirty="0"/>
              <a:t>Through the end of FY16 PI’s have purchased over 1.2PB of high capacity storage on Midway.  </a:t>
            </a:r>
          </a:p>
          <a:p>
            <a:endParaRPr lang="en-US" baseline="0" dirty="0"/>
          </a:p>
          <a:p>
            <a:r>
              <a:rPr lang="en-US" dirty="0"/>
              <a:t>The Strategic Plan will need to consider: </a:t>
            </a:r>
          </a:p>
          <a:p>
            <a:pPr marL="285750" indent="-285750">
              <a:buFont typeface="Arial" charset="0"/>
              <a:buChar char="•"/>
            </a:pPr>
            <a:r>
              <a:rPr lang="en-US" dirty="0"/>
              <a:t>How to meet the growing need for Data Storage</a:t>
            </a:r>
          </a:p>
          <a:p>
            <a:pPr marL="285750" indent="-285750">
              <a:buFont typeface="Arial" charset="0"/>
              <a:buChar char="•"/>
            </a:pPr>
            <a:r>
              <a:rPr lang="en-US" dirty="0"/>
              <a:t>Where to store this ever increasing quantity of data</a:t>
            </a:r>
          </a:p>
          <a:p>
            <a:endParaRPr lang="en-US" baseline="0" dirty="0"/>
          </a:p>
        </p:txBody>
      </p:sp>
      <p:sp>
        <p:nvSpPr>
          <p:cNvPr id="4" name="Slide Number Placeholder 3"/>
          <p:cNvSpPr>
            <a:spLocks noGrp="1"/>
          </p:cNvSpPr>
          <p:nvPr>
            <p:ph type="sldNum" sz="quarter" idx="10"/>
          </p:nvPr>
        </p:nvSpPr>
        <p:spPr/>
        <p:txBody>
          <a:bodyPr/>
          <a:lstStyle/>
          <a:p>
            <a:fld id="{AA4C9E71-81AC-244A-97DE-752647B8F2FB}" type="slidenum">
              <a:rPr lang="en-US" smtClean="0"/>
              <a:t>5</a:t>
            </a:fld>
            <a:endParaRPr lang="en-US" dirty="0"/>
          </a:p>
        </p:txBody>
      </p:sp>
    </p:spTree>
    <p:extLst>
      <p:ext uri="{BB962C8B-B14F-4D97-AF65-F5344CB8AC3E}">
        <p14:creationId xmlns:p14="http://schemas.microsoft.com/office/powerpoint/2010/main" val="1175526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Increase resolution of images</a:t>
            </a:r>
          </a:p>
        </p:txBody>
      </p:sp>
      <p:sp>
        <p:nvSpPr>
          <p:cNvPr id="4" name="Slide Number Placeholder 3"/>
          <p:cNvSpPr>
            <a:spLocks noGrp="1"/>
          </p:cNvSpPr>
          <p:nvPr>
            <p:ph type="sldNum" sz="quarter" idx="10"/>
          </p:nvPr>
        </p:nvSpPr>
        <p:spPr/>
        <p:txBody>
          <a:bodyPr/>
          <a:lstStyle/>
          <a:p>
            <a:fld id="{AAFA1294-4938-F54F-8A7E-975951EB18EA}" type="slidenum">
              <a:rPr lang="en-US" smtClean="0"/>
              <a:t>23</a:t>
            </a:fld>
            <a:endParaRPr lang="en-US"/>
          </a:p>
        </p:txBody>
      </p:sp>
    </p:spTree>
    <p:extLst>
      <p:ext uri="{BB962C8B-B14F-4D97-AF65-F5344CB8AC3E}">
        <p14:creationId xmlns:p14="http://schemas.microsoft.com/office/powerpoint/2010/main" val="236702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75EFD-0084-F54A-A5EE-DCDBDF5C4CA2}" type="slidenum">
              <a:rPr lang="en-US" smtClean="0"/>
              <a:pPr/>
              <a:t>25</a:t>
            </a:fld>
            <a:endParaRPr lang="en-US"/>
          </a:p>
        </p:txBody>
      </p:sp>
    </p:spTree>
    <p:extLst>
      <p:ext uri="{BB962C8B-B14F-4D97-AF65-F5344CB8AC3E}">
        <p14:creationId xmlns:p14="http://schemas.microsoft.com/office/powerpoint/2010/main" val="392118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increased resolution of text image.</a:t>
            </a:r>
          </a:p>
          <a:p>
            <a:endParaRPr lang="en-US" dirty="0"/>
          </a:p>
          <a:p>
            <a:r>
              <a:rPr lang="en-US" dirty="0"/>
              <a:t>SAMBA is available on Windows, Mac and Linux </a:t>
            </a:r>
          </a:p>
          <a:p>
            <a:endParaRPr lang="en-US" dirty="0"/>
          </a:p>
          <a:p>
            <a:r>
              <a:rPr lang="en-US" dirty="0"/>
              <a:t>Removed HTTP protocol for file</a:t>
            </a:r>
            <a:r>
              <a:rPr lang="en-US" baseline="0" dirty="0"/>
              <a:t> transfer</a:t>
            </a:r>
            <a:endParaRPr lang="en-US" dirty="0"/>
          </a:p>
        </p:txBody>
      </p:sp>
      <p:sp>
        <p:nvSpPr>
          <p:cNvPr id="4" name="Slide Number Placeholder 3"/>
          <p:cNvSpPr>
            <a:spLocks noGrp="1"/>
          </p:cNvSpPr>
          <p:nvPr>
            <p:ph type="sldNum" sz="quarter" idx="10"/>
          </p:nvPr>
        </p:nvSpPr>
        <p:spPr/>
        <p:txBody>
          <a:bodyPr/>
          <a:lstStyle/>
          <a:p>
            <a:fld id="{AAFA1294-4938-F54F-8A7E-975951EB18EA}" type="slidenum">
              <a:rPr lang="en-US" smtClean="0"/>
              <a:t>26</a:t>
            </a:fld>
            <a:endParaRPr lang="en-US"/>
          </a:p>
        </p:txBody>
      </p:sp>
    </p:spTree>
    <p:extLst>
      <p:ext uri="{BB962C8B-B14F-4D97-AF65-F5344CB8AC3E}">
        <p14:creationId xmlns:p14="http://schemas.microsoft.com/office/powerpoint/2010/main" val="1295654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increased resolution of text image.</a:t>
            </a:r>
          </a:p>
          <a:p>
            <a:endParaRPr lang="en-US" dirty="0"/>
          </a:p>
          <a:p>
            <a:r>
              <a:rPr lang="en-US" dirty="0"/>
              <a:t>SAMBA is available on Windows, Mac and Linux </a:t>
            </a:r>
          </a:p>
          <a:p>
            <a:endParaRPr lang="en-US" dirty="0"/>
          </a:p>
          <a:p>
            <a:r>
              <a:rPr lang="en-US" dirty="0"/>
              <a:t>Removed HTTP protocol for file</a:t>
            </a:r>
            <a:r>
              <a:rPr lang="en-US" baseline="0" dirty="0"/>
              <a:t> transfer</a:t>
            </a:r>
            <a:endParaRPr lang="en-US" dirty="0"/>
          </a:p>
        </p:txBody>
      </p:sp>
      <p:sp>
        <p:nvSpPr>
          <p:cNvPr id="4" name="Slide Number Placeholder 3"/>
          <p:cNvSpPr>
            <a:spLocks noGrp="1"/>
          </p:cNvSpPr>
          <p:nvPr>
            <p:ph type="sldNum" sz="quarter" idx="10"/>
          </p:nvPr>
        </p:nvSpPr>
        <p:spPr/>
        <p:txBody>
          <a:bodyPr/>
          <a:lstStyle/>
          <a:p>
            <a:fld id="{AAFA1294-4938-F54F-8A7E-975951EB18EA}" type="slidenum">
              <a:rPr lang="en-US" smtClean="0"/>
              <a:t>27</a:t>
            </a:fld>
            <a:endParaRPr lang="en-US"/>
          </a:p>
        </p:txBody>
      </p:sp>
    </p:spTree>
    <p:extLst>
      <p:ext uri="{BB962C8B-B14F-4D97-AF65-F5344CB8AC3E}">
        <p14:creationId xmlns:p14="http://schemas.microsoft.com/office/powerpoint/2010/main" val="2335123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increased resolution of text image.</a:t>
            </a:r>
          </a:p>
          <a:p>
            <a:endParaRPr lang="en-US" dirty="0"/>
          </a:p>
          <a:p>
            <a:r>
              <a:rPr lang="en-US" dirty="0"/>
              <a:t>SAMBA is available on Windows, Mac and Linux </a:t>
            </a:r>
          </a:p>
          <a:p>
            <a:endParaRPr lang="en-US" dirty="0"/>
          </a:p>
          <a:p>
            <a:r>
              <a:rPr lang="en-US" dirty="0"/>
              <a:t>Removed HTTP protocol for file</a:t>
            </a:r>
            <a:r>
              <a:rPr lang="en-US" baseline="0" dirty="0"/>
              <a:t> transfer</a:t>
            </a:r>
            <a:endParaRPr lang="en-US" dirty="0"/>
          </a:p>
        </p:txBody>
      </p:sp>
      <p:sp>
        <p:nvSpPr>
          <p:cNvPr id="4" name="Slide Number Placeholder 3"/>
          <p:cNvSpPr>
            <a:spLocks noGrp="1"/>
          </p:cNvSpPr>
          <p:nvPr>
            <p:ph type="sldNum" sz="quarter" idx="10"/>
          </p:nvPr>
        </p:nvSpPr>
        <p:spPr/>
        <p:txBody>
          <a:bodyPr/>
          <a:lstStyle/>
          <a:p>
            <a:fld id="{AAFA1294-4938-F54F-8A7E-975951EB18EA}" type="slidenum">
              <a:rPr lang="en-US" smtClean="0"/>
              <a:t>28</a:t>
            </a:fld>
            <a:endParaRPr lang="en-US"/>
          </a:p>
        </p:txBody>
      </p:sp>
    </p:spTree>
    <p:extLst>
      <p:ext uri="{BB962C8B-B14F-4D97-AF65-F5344CB8AC3E}">
        <p14:creationId xmlns:p14="http://schemas.microsoft.com/office/powerpoint/2010/main" val="3461337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Xenon: </a:t>
            </a:r>
            <a:r>
              <a:rPr lang="en-US" sz="1200" kern="1200">
                <a:solidFill>
                  <a:schemeClr val="tx1"/>
                </a:solidFill>
                <a:effectLst/>
                <a:latin typeface="+mn-lt"/>
                <a:ea typeface="+mn-ea"/>
                <a:cs typeface="+mn-cs"/>
              </a:rPr>
              <a:t>research focuses on searching for dark matter by looking at rare interactions in specialized low-background detectors. </a:t>
            </a:r>
            <a:endParaRPr lang="en-US"/>
          </a:p>
          <a:p>
            <a:r>
              <a:rPr lang="en-US" dirty="0"/>
              <a:t>SPT: </a:t>
            </a:r>
            <a:r>
              <a:rPr lang="en-US" sz="1200" kern="1200" dirty="0">
                <a:solidFill>
                  <a:schemeClr val="tx1"/>
                </a:solidFill>
                <a:effectLst/>
                <a:latin typeface="+mn-lt"/>
                <a:ea typeface="+mn-ea"/>
                <a:cs typeface="+mn-cs"/>
              </a:rPr>
              <a:t>the SPT collaboration provided insights</a:t>
            </a:r>
            <a:r>
              <a:rPr lang="en-US" dirty="0">
                <a:effectLst/>
              </a:rPr>
              <a:t> </a:t>
            </a:r>
            <a:r>
              <a:rPr lang="en-US" sz="1200" kern="1200" dirty="0">
                <a:solidFill>
                  <a:schemeClr val="tx1"/>
                </a:solidFill>
                <a:effectLst/>
                <a:latin typeface="+mn-lt"/>
                <a:ea typeface="+mn-ea"/>
                <a:cs typeface="+mn-cs"/>
              </a:rPr>
              <a:t>into the structure of galaxies and expanded the understanding of physics immediately following the Big Bang</a:t>
            </a:r>
            <a:r>
              <a:rPr lang="en-US" dirty="0">
                <a:effectLst/>
              </a:rPr>
              <a:t> </a:t>
            </a:r>
            <a:endParaRPr lang="en-US" dirty="0"/>
          </a:p>
        </p:txBody>
      </p:sp>
      <p:sp>
        <p:nvSpPr>
          <p:cNvPr id="4" name="Slide Number Placeholder 3"/>
          <p:cNvSpPr>
            <a:spLocks noGrp="1"/>
          </p:cNvSpPr>
          <p:nvPr>
            <p:ph type="sldNum" sz="quarter" idx="10"/>
          </p:nvPr>
        </p:nvSpPr>
        <p:spPr/>
        <p:txBody>
          <a:bodyPr/>
          <a:lstStyle/>
          <a:p>
            <a:fld id="{0643F6FE-5BB4-2543-8E3C-9F7F6C0DDFD5}" type="slidenum">
              <a:rPr lang="en-US" smtClean="0"/>
              <a:t>30</a:t>
            </a:fld>
            <a:endParaRPr lang="en-US"/>
          </a:p>
        </p:txBody>
      </p:sp>
    </p:spTree>
    <p:extLst>
      <p:ext uri="{BB962C8B-B14F-4D97-AF65-F5344CB8AC3E}">
        <p14:creationId xmlns:p14="http://schemas.microsoft.com/office/powerpoint/2010/main" val="957873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653A00B-BD51-824C-8FFD-1C43A3ABDD85}" type="datetimeFigureOut">
              <a:rPr lang="en-US" smtClean="0"/>
              <a:t>11/13/19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0FDAD5-9E18-9945-997A-A0D1B3DEC816}" type="slidenum">
              <a:rPr lang="en-US" smtClean="0"/>
              <a:t>‹#›</a:t>
            </a:fld>
            <a:endParaRPr lang="en-US"/>
          </a:p>
        </p:txBody>
      </p:sp>
    </p:spTree>
    <p:extLst>
      <p:ext uri="{BB962C8B-B14F-4D97-AF65-F5344CB8AC3E}">
        <p14:creationId xmlns:p14="http://schemas.microsoft.com/office/powerpoint/2010/main" val="2232958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53A00B-BD51-824C-8FFD-1C43A3ABDD85}" type="datetimeFigureOut">
              <a:rPr lang="en-US" smtClean="0"/>
              <a:t>11/13/19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0FDAD5-9E18-9945-997A-A0D1B3DEC816}" type="slidenum">
              <a:rPr lang="en-US" smtClean="0"/>
              <a:t>‹#›</a:t>
            </a:fld>
            <a:endParaRPr lang="en-US"/>
          </a:p>
        </p:txBody>
      </p:sp>
    </p:spTree>
    <p:extLst>
      <p:ext uri="{BB962C8B-B14F-4D97-AF65-F5344CB8AC3E}">
        <p14:creationId xmlns:p14="http://schemas.microsoft.com/office/powerpoint/2010/main" val="2094097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53A00B-BD51-824C-8FFD-1C43A3ABDD85}" type="datetimeFigureOut">
              <a:rPr lang="en-US" smtClean="0"/>
              <a:t>11/13/19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0FDAD5-9E18-9945-997A-A0D1B3DEC816}" type="slidenum">
              <a:rPr lang="en-US" smtClean="0"/>
              <a:t>‹#›</a:t>
            </a:fld>
            <a:endParaRPr lang="en-US"/>
          </a:p>
        </p:txBody>
      </p:sp>
    </p:spTree>
    <p:extLst>
      <p:ext uri="{BB962C8B-B14F-4D97-AF65-F5344CB8AC3E}">
        <p14:creationId xmlns:p14="http://schemas.microsoft.com/office/powerpoint/2010/main" val="16189152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85800" y="463550"/>
            <a:ext cx="7770813" cy="1433513"/>
          </a:xfrm>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DB1EC3A7-E9B0-A34C-B4F0-5A07B78C6759}" type="slidenum">
              <a:rPr lang="en-GB"/>
              <a:pPr>
                <a:defRPr/>
              </a:pPr>
              <a:t>‹#›</a:t>
            </a:fld>
            <a:endParaRPr lang="en-GB"/>
          </a:p>
        </p:txBody>
      </p:sp>
    </p:spTree>
    <p:extLst>
      <p:ext uri="{BB962C8B-B14F-4D97-AF65-F5344CB8AC3E}">
        <p14:creationId xmlns:p14="http://schemas.microsoft.com/office/powerpoint/2010/main" val="149042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53A00B-BD51-824C-8FFD-1C43A3ABDD85}" type="datetimeFigureOut">
              <a:rPr lang="en-US" smtClean="0"/>
              <a:t>11/13/19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0FDAD5-9E18-9945-997A-A0D1B3DEC816}" type="slidenum">
              <a:rPr lang="en-US" smtClean="0"/>
              <a:t>‹#›</a:t>
            </a:fld>
            <a:endParaRPr lang="en-US"/>
          </a:p>
        </p:txBody>
      </p:sp>
    </p:spTree>
    <p:extLst>
      <p:ext uri="{BB962C8B-B14F-4D97-AF65-F5344CB8AC3E}">
        <p14:creationId xmlns:p14="http://schemas.microsoft.com/office/powerpoint/2010/main" val="3012271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53A00B-BD51-824C-8FFD-1C43A3ABDD85}" type="datetimeFigureOut">
              <a:rPr lang="en-US" smtClean="0"/>
              <a:t>11/13/19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0FDAD5-9E18-9945-997A-A0D1B3DEC816}" type="slidenum">
              <a:rPr lang="en-US" smtClean="0"/>
              <a:t>‹#›</a:t>
            </a:fld>
            <a:endParaRPr lang="en-US"/>
          </a:p>
        </p:txBody>
      </p:sp>
    </p:spTree>
    <p:extLst>
      <p:ext uri="{BB962C8B-B14F-4D97-AF65-F5344CB8AC3E}">
        <p14:creationId xmlns:p14="http://schemas.microsoft.com/office/powerpoint/2010/main" val="3261104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653A00B-BD51-824C-8FFD-1C43A3ABDD85}" type="datetimeFigureOut">
              <a:rPr lang="en-US" smtClean="0"/>
              <a:t>11/13/19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0FDAD5-9E18-9945-997A-A0D1B3DEC816}" type="slidenum">
              <a:rPr lang="en-US" smtClean="0"/>
              <a:t>‹#›</a:t>
            </a:fld>
            <a:endParaRPr lang="en-US"/>
          </a:p>
        </p:txBody>
      </p:sp>
    </p:spTree>
    <p:extLst>
      <p:ext uri="{BB962C8B-B14F-4D97-AF65-F5344CB8AC3E}">
        <p14:creationId xmlns:p14="http://schemas.microsoft.com/office/powerpoint/2010/main" val="2600115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653A00B-BD51-824C-8FFD-1C43A3ABDD85}" type="datetimeFigureOut">
              <a:rPr lang="en-US" smtClean="0"/>
              <a:t>11/13/19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0FDAD5-9E18-9945-997A-A0D1B3DEC816}" type="slidenum">
              <a:rPr lang="en-US" smtClean="0"/>
              <a:t>‹#›</a:t>
            </a:fld>
            <a:endParaRPr lang="en-US"/>
          </a:p>
        </p:txBody>
      </p:sp>
    </p:spTree>
    <p:extLst>
      <p:ext uri="{BB962C8B-B14F-4D97-AF65-F5344CB8AC3E}">
        <p14:creationId xmlns:p14="http://schemas.microsoft.com/office/powerpoint/2010/main" val="1900234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653A00B-BD51-824C-8FFD-1C43A3ABDD85}" type="datetimeFigureOut">
              <a:rPr lang="en-US" smtClean="0"/>
              <a:t>11/13/19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0FDAD5-9E18-9945-997A-A0D1B3DEC816}" type="slidenum">
              <a:rPr lang="en-US" smtClean="0"/>
              <a:t>‹#›</a:t>
            </a:fld>
            <a:endParaRPr lang="en-US"/>
          </a:p>
        </p:txBody>
      </p:sp>
    </p:spTree>
    <p:extLst>
      <p:ext uri="{BB962C8B-B14F-4D97-AF65-F5344CB8AC3E}">
        <p14:creationId xmlns:p14="http://schemas.microsoft.com/office/powerpoint/2010/main" val="40281213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53A00B-BD51-824C-8FFD-1C43A3ABDD85}" type="datetimeFigureOut">
              <a:rPr lang="en-US" smtClean="0"/>
              <a:t>11/13/19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0FDAD5-9E18-9945-997A-A0D1B3DEC816}" type="slidenum">
              <a:rPr lang="en-US" smtClean="0"/>
              <a:t>‹#›</a:t>
            </a:fld>
            <a:endParaRPr lang="en-US"/>
          </a:p>
        </p:txBody>
      </p:sp>
    </p:spTree>
    <p:extLst>
      <p:ext uri="{BB962C8B-B14F-4D97-AF65-F5344CB8AC3E}">
        <p14:creationId xmlns:p14="http://schemas.microsoft.com/office/powerpoint/2010/main" val="30697906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53A00B-BD51-824C-8FFD-1C43A3ABDD85}" type="datetimeFigureOut">
              <a:rPr lang="en-US" smtClean="0"/>
              <a:t>11/13/19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0FDAD5-9E18-9945-997A-A0D1B3DEC816}" type="slidenum">
              <a:rPr lang="en-US" smtClean="0"/>
              <a:t>‹#›</a:t>
            </a:fld>
            <a:endParaRPr lang="en-US"/>
          </a:p>
        </p:txBody>
      </p:sp>
    </p:spTree>
    <p:extLst>
      <p:ext uri="{BB962C8B-B14F-4D97-AF65-F5344CB8AC3E}">
        <p14:creationId xmlns:p14="http://schemas.microsoft.com/office/powerpoint/2010/main" val="3517590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53A00B-BD51-824C-8FFD-1C43A3ABDD85}" type="datetimeFigureOut">
              <a:rPr lang="en-US" smtClean="0"/>
              <a:t>11/13/19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0FDAD5-9E18-9945-997A-A0D1B3DEC816}" type="slidenum">
              <a:rPr lang="en-US" smtClean="0"/>
              <a:t>‹#›</a:t>
            </a:fld>
            <a:endParaRPr lang="en-US"/>
          </a:p>
        </p:txBody>
      </p:sp>
    </p:spTree>
    <p:extLst>
      <p:ext uri="{BB962C8B-B14F-4D97-AF65-F5344CB8AC3E}">
        <p14:creationId xmlns:p14="http://schemas.microsoft.com/office/powerpoint/2010/main" val="2280086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53A00B-BD51-824C-8FFD-1C43A3ABDD85}" type="datetimeFigureOut">
              <a:rPr lang="en-US" smtClean="0"/>
              <a:t>11/13/19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0FDAD5-9E18-9945-997A-A0D1B3DEC816}" type="slidenum">
              <a:rPr lang="en-US" smtClean="0"/>
              <a:t>‹#›</a:t>
            </a:fld>
            <a:endParaRPr lang="en-US"/>
          </a:p>
        </p:txBody>
      </p:sp>
    </p:spTree>
    <p:extLst>
      <p:ext uri="{BB962C8B-B14F-4D97-AF65-F5344CB8AC3E}">
        <p14:creationId xmlns:p14="http://schemas.microsoft.com/office/powerpoint/2010/main" val="7782974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image" Target="../media/image7.emf"/><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w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dali.rcc.uchicago.edu/"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tif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hyperlink" Target="https://globus.rcc.uchicago.edu/"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tif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tif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554137"/>
            <a:ext cx="7772400" cy="1754751"/>
          </a:xfrm>
        </p:spPr>
        <p:txBody>
          <a:bodyPr>
            <a:noAutofit/>
          </a:bodyPr>
          <a:lstStyle/>
          <a:p>
            <a:r>
              <a:rPr lang="en-US" sz="3600" b="1" dirty="0">
                <a:solidFill>
                  <a:srgbClr val="FFFF00"/>
                </a:solidFill>
              </a:rPr>
              <a:t>Introduction to </a:t>
            </a:r>
            <a:r>
              <a:rPr lang="en-US" sz="3600" b="1" dirty="0" err="1">
                <a:solidFill>
                  <a:srgbClr val="FFFF00"/>
                </a:solidFill>
              </a:rPr>
              <a:t>DaLI</a:t>
            </a:r>
            <a:r>
              <a:rPr lang="en-US" sz="3600" b="1" dirty="0">
                <a:solidFill>
                  <a:srgbClr val="FFFF00"/>
                </a:solidFill>
              </a:rPr>
              <a:t>: A Data Lifecycle Instrument for Management and Sharing of Data from Instruments and Observations</a:t>
            </a:r>
          </a:p>
        </p:txBody>
      </p:sp>
      <p:sp>
        <p:nvSpPr>
          <p:cNvPr id="3" name="TextBox 2"/>
          <p:cNvSpPr txBox="1"/>
          <p:nvPr/>
        </p:nvSpPr>
        <p:spPr>
          <a:xfrm>
            <a:off x="3060724" y="4669166"/>
            <a:ext cx="3022559" cy="769441"/>
          </a:xfrm>
          <a:prstGeom prst="rect">
            <a:avLst/>
          </a:prstGeom>
          <a:noFill/>
        </p:spPr>
        <p:txBody>
          <a:bodyPr wrap="none" rtlCol="0">
            <a:spAutoFit/>
          </a:bodyPr>
          <a:lstStyle/>
          <a:p>
            <a:pPr algn="ctr"/>
            <a:r>
              <a:rPr lang="en-US" sz="2200" b="1" dirty="0">
                <a:solidFill>
                  <a:srgbClr val="FFFFFF"/>
                </a:solidFill>
              </a:rPr>
              <a:t>Kazutaka Takahashi</a:t>
            </a:r>
          </a:p>
          <a:p>
            <a:pPr algn="ctr"/>
            <a:r>
              <a:rPr lang="en-US" sz="2200" b="1" dirty="0" err="1">
                <a:solidFill>
                  <a:srgbClr val="FFFFFF"/>
                </a:solidFill>
              </a:rPr>
              <a:t>kazutaka@uchicago.edu</a:t>
            </a:r>
            <a:endParaRPr lang="en-US" sz="2200" b="1" dirty="0">
              <a:solidFill>
                <a:srgbClr val="FFFFFF"/>
              </a:solidFill>
            </a:endParaRPr>
          </a:p>
        </p:txBody>
      </p:sp>
      <p:sp>
        <p:nvSpPr>
          <p:cNvPr id="12" name="TextBox 11">
            <a:extLst>
              <a:ext uri="{FF2B5EF4-FFF2-40B4-BE49-F238E27FC236}">
                <a16:creationId xmlns:a16="http://schemas.microsoft.com/office/drawing/2014/main" id="{2ABFAD48-D88D-8444-B489-3B9874C59088}"/>
              </a:ext>
            </a:extLst>
          </p:cNvPr>
          <p:cNvSpPr txBox="1"/>
          <p:nvPr/>
        </p:nvSpPr>
        <p:spPr>
          <a:xfrm>
            <a:off x="3651769" y="1293352"/>
            <a:ext cx="1640642" cy="400110"/>
          </a:xfrm>
          <a:prstGeom prst="rect">
            <a:avLst/>
          </a:prstGeom>
          <a:noFill/>
        </p:spPr>
        <p:txBody>
          <a:bodyPr wrap="none" rtlCol="0">
            <a:spAutoFit/>
          </a:bodyPr>
          <a:lstStyle/>
          <a:p>
            <a:r>
              <a:rPr lang="en-US" sz="2000" dirty="0">
                <a:solidFill>
                  <a:schemeClr val="bg1">
                    <a:lumMod val="50000"/>
                  </a:schemeClr>
                </a:solidFill>
              </a:rPr>
              <a:t>Nov 14</a:t>
            </a:r>
            <a:r>
              <a:rPr lang="en-US" sz="2000" baseline="30000" dirty="0">
                <a:solidFill>
                  <a:schemeClr val="bg1">
                    <a:lumMod val="50000"/>
                  </a:schemeClr>
                </a:solidFill>
              </a:rPr>
              <a:t>th</a:t>
            </a:r>
            <a:r>
              <a:rPr lang="en-US" sz="2000" dirty="0">
                <a:solidFill>
                  <a:schemeClr val="bg1">
                    <a:lumMod val="50000"/>
                  </a:schemeClr>
                </a:solidFill>
              </a:rPr>
              <a:t> 2019</a:t>
            </a:r>
          </a:p>
        </p:txBody>
      </p:sp>
      <p:pic>
        <p:nvPicPr>
          <p:cNvPr id="9" name="Picture 8">
            <a:extLst>
              <a:ext uri="{FF2B5EF4-FFF2-40B4-BE49-F238E27FC236}">
                <a16:creationId xmlns:a16="http://schemas.microsoft.com/office/drawing/2014/main" id="{50EEB221-C0BA-584B-8864-7DE4170A4B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3095" y="299387"/>
            <a:ext cx="5080000" cy="533400"/>
          </a:xfrm>
          <a:prstGeom prst="rect">
            <a:avLst/>
          </a:prstGeom>
        </p:spPr>
      </p:pic>
      <p:sp>
        <p:nvSpPr>
          <p:cNvPr id="10" name="Line 6">
            <a:extLst>
              <a:ext uri="{FF2B5EF4-FFF2-40B4-BE49-F238E27FC236}">
                <a16:creationId xmlns:a16="http://schemas.microsoft.com/office/drawing/2014/main" id="{A7F4E682-9BCC-DB48-8969-C3962F8B72D1}"/>
              </a:ext>
            </a:extLst>
          </p:cNvPr>
          <p:cNvSpPr>
            <a:spLocks noChangeShapeType="1"/>
          </p:cNvSpPr>
          <p:nvPr/>
        </p:nvSpPr>
        <p:spPr bwMode="auto">
          <a:xfrm>
            <a:off x="146957" y="5896655"/>
            <a:ext cx="8929032" cy="0"/>
          </a:xfrm>
          <a:prstGeom prst="line">
            <a:avLst/>
          </a:prstGeom>
          <a:noFill/>
          <a:ln w="50800">
            <a:solidFill>
              <a:schemeClr val="bg1">
                <a:lumMod val="85000"/>
              </a:schemeClr>
            </a:solidFill>
            <a:round/>
            <a:headEnd type="none" w="sm" len="sm"/>
            <a:tailEnd type="none" w="sm" len="sm"/>
          </a:ln>
          <a:effectLst/>
        </p:spPr>
        <p:txBody>
          <a:bodyPr>
            <a:prstTxWarp prst="textNoShape">
              <a:avLst/>
            </a:prstTxWarp>
          </a:bodyPr>
          <a:lstStyle/>
          <a:p>
            <a:endParaRPr lang="en-US" dirty="0"/>
          </a:p>
        </p:txBody>
      </p:sp>
      <p:sp>
        <p:nvSpPr>
          <p:cNvPr id="16" name="Title 3">
            <a:extLst>
              <a:ext uri="{FF2B5EF4-FFF2-40B4-BE49-F238E27FC236}">
                <a16:creationId xmlns:a16="http://schemas.microsoft.com/office/drawing/2014/main" id="{26449FE6-1963-A849-9835-123EED542D23}"/>
              </a:ext>
            </a:extLst>
          </p:cNvPr>
          <p:cNvSpPr txBox="1">
            <a:spLocks/>
          </p:cNvSpPr>
          <p:nvPr/>
        </p:nvSpPr>
        <p:spPr>
          <a:xfrm>
            <a:off x="778295" y="5808753"/>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err="1">
                <a:solidFill>
                  <a:schemeClr val="bg1"/>
                </a:solidFill>
              </a:rPr>
              <a:t>rcc.uchicago.edu</a:t>
            </a:r>
            <a:endParaRPr lang="en-US" sz="2800" dirty="0">
              <a:solidFill>
                <a:schemeClr val="bg1"/>
              </a:solidFill>
            </a:endParaRPr>
          </a:p>
        </p:txBody>
      </p:sp>
    </p:spTree>
    <p:extLst>
      <p:ext uri="{BB962C8B-B14F-4D97-AF65-F5344CB8AC3E}">
        <p14:creationId xmlns:p14="http://schemas.microsoft.com/office/powerpoint/2010/main" val="3257712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2A0E9-116B-1F4A-9188-4120C466A86B}"/>
              </a:ext>
            </a:extLst>
          </p:cNvPr>
          <p:cNvSpPr>
            <a:spLocks noGrp="1"/>
          </p:cNvSpPr>
          <p:nvPr>
            <p:ph type="title"/>
          </p:nvPr>
        </p:nvSpPr>
        <p:spPr>
          <a:xfrm>
            <a:off x="457200" y="274637"/>
            <a:ext cx="8229600" cy="1183139"/>
          </a:xfrm>
        </p:spPr>
        <p:txBody>
          <a:bodyPr>
            <a:normAutofit fontScale="90000"/>
          </a:bodyPr>
          <a:lstStyle/>
          <a:p>
            <a:r>
              <a:rPr lang="en-US" b="1" dirty="0" err="1">
                <a:solidFill>
                  <a:srgbClr val="0070C0"/>
                </a:solidFill>
              </a:rPr>
              <a:t>DaLI</a:t>
            </a:r>
            <a:br>
              <a:rPr lang="en-US" dirty="0"/>
            </a:br>
            <a:r>
              <a:rPr lang="en-US" sz="2700" i="1" dirty="0"/>
              <a:t>From collecting data on an instrument to analyzing data on a HPC cluster</a:t>
            </a:r>
          </a:p>
        </p:txBody>
      </p:sp>
      <p:sp>
        <p:nvSpPr>
          <p:cNvPr id="4" name="Rectangle 3">
            <a:extLst>
              <a:ext uri="{FF2B5EF4-FFF2-40B4-BE49-F238E27FC236}">
                <a16:creationId xmlns:a16="http://schemas.microsoft.com/office/drawing/2014/main" id="{B47E5D77-57CB-AA46-97CE-A3BD3E83E7C9}"/>
              </a:ext>
            </a:extLst>
          </p:cNvPr>
          <p:cNvSpPr/>
          <p:nvPr/>
        </p:nvSpPr>
        <p:spPr>
          <a:xfrm>
            <a:off x="3988723" y="2431591"/>
            <a:ext cx="1074516" cy="1389331"/>
          </a:xfrm>
          <a:prstGeom prst="rect">
            <a:avLst/>
          </a:prstGeom>
          <a:solidFill>
            <a:schemeClr val="bg1">
              <a:lumMod val="95000"/>
            </a:schemeClr>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B73F04F-F047-5C46-9AD8-E76AEB68E572}"/>
              </a:ext>
            </a:extLst>
          </p:cNvPr>
          <p:cNvSpPr txBox="1"/>
          <p:nvPr/>
        </p:nvSpPr>
        <p:spPr>
          <a:xfrm>
            <a:off x="3162775" y="2432492"/>
            <a:ext cx="837088" cy="553998"/>
          </a:xfrm>
          <a:prstGeom prst="rect">
            <a:avLst/>
          </a:prstGeom>
          <a:noFill/>
        </p:spPr>
        <p:txBody>
          <a:bodyPr wrap="none" rtlCol="0">
            <a:spAutoFit/>
          </a:bodyPr>
          <a:lstStyle/>
          <a:p>
            <a:pPr algn="ctr"/>
            <a:r>
              <a:rPr lang="en-US" sz="1000" dirty="0">
                <a:latin typeface="Arial" charset="0"/>
                <a:ea typeface="Arial" charset="0"/>
                <a:cs typeface="Arial" charset="0"/>
              </a:rPr>
              <a:t>Data</a:t>
            </a:r>
          </a:p>
          <a:p>
            <a:pPr algn="ctr"/>
            <a:r>
              <a:rPr lang="en-US" sz="1000" dirty="0">
                <a:latin typeface="Arial" charset="0"/>
                <a:ea typeface="Arial" charset="0"/>
                <a:cs typeface="Arial" charset="0"/>
              </a:rPr>
              <a:t>Acquisition </a:t>
            </a:r>
          </a:p>
          <a:p>
            <a:pPr algn="ctr"/>
            <a:endParaRPr lang="en-US" sz="1000" dirty="0">
              <a:latin typeface="Arial" charset="0"/>
              <a:ea typeface="Arial" charset="0"/>
              <a:cs typeface="Arial" charset="0"/>
            </a:endParaRPr>
          </a:p>
        </p:txBody>
      </p:sp>
      <p:sp>
        <p:nvSpPr>
          <p:cNvPr id="6" name="TextBox 5">
            <a:extLst>
              <a:ext uri="{FF2B5EF4-FFF2-40B4-BE49-F238E27FC236}">
                <a16:creationId xmlns:a16="http://schemas.microsoft.com/office/drawing/2014/main" id="{970E5141-C3B4-6E4C-87DC-496A1369CC93}"/>
              </a:ext>
            </a:extLst>
          </p:cNvPr>
          <p:cNvSpPr txBox="1"/>
          <p:nvPr/>
        </p:nvSpPr>
        <p:spPr>
          <a:xfrm>
            <a:off x="2872066" y="3450027"/>
            <a:ext cx="1220206" cy="400110"/>
          </a:xfrm>
          <a:prstGeom prst="rect">
            <a:avLst/>
          </a:prstGeom>
          <a:noFill/>
        </p:spPr>
        <p:txBody>
          <a:bodyPr wrap="none" rtlCol="0">
            <a:spAutoFit/>
          </a:bodyPr>
          <a:lstStyle/>
          <a:p>
            <a:pPr algn="ctr"/>
            <a:r>
              <a:rPr lang="en-US" sz="1000" dirty="0">
                <a:latin typeface="Arial" charset="0"/>
                <a:ea typeface="Arial" charset="0"/>
                <a:cs typeface="Arial" charset="0"/>
              </a:rPr>
              <a:t>Data Pre- &amp; Post- </a:t>
            </a:r>
          </a:p>
          <a:p>
            <a:pPr algn="ctr"/>
            <a:r>
              <a:rPr lang="en-US" sz="1000" dirty="0">
                <a:latin typeface="Arial" charset="0"/>
                <a:ea typeface="Arial" charset="0"/>
                <a:cs typeface="Arial" charset="0"/>
              </a:rPr>
              <a:t>Processing </a:t>
            </a:r>
          </a:p>
        </p:txBody>
      </p:sp>
      <p:sp>
        <p:nvSpPr>
          <p:cNvPr id="7" name="TextBox 6">
            <a:extLst>
              <a:ext uri="{FF2B5EF4-FFF2-40B4-BE49-F238E27FC236}">
                <a16:creationId xmlns:a16="http://schemas.microsoft.com/office/drawing/2014/main" id="{4908EE45-8C97-4F4B-95FA-D30726D004CF}"/>
              </a:ext>
            </a:extLst>
          </p:cNvPr>
          <p:cNvSpPr txBox="1"/>
          <p:nvPr/>
        </p:nvSpPr>
        <p:spPr>
          <a:xfrm>
            <a:off x="5138844" y="2926201"/>
            <a:ext cx="659155" cy="400110"/>
          </a:xfrm>
          <a:prstGeom prst="rect">
            <a:avLst/>
          </a:prstGeom>
          <a:noFill/>
        </p:spPr>
        <p:txBody>
          <a:bodyPr wrap="none" rtlCol="0">
            <a:spAutoFit/>
          </a:bodyPr>
          <a:lstStyle/>
          <a:p>
            <a:pPr algn="ctr"/>
            <a:r>
              <a:rPr lang="en-US" sz="1000" dirty="0">
                <a:latin typeface="Arial" charset="0"/>
                <a:ea typeface="Arial" charset="0"/>
                <a:cs typeface="Arial" charset="0"/>
              </a:rPr>
              <a:t>Data</a:t>
            </a:r>
          </a:p>
          <a:p>
            <a:pPr algn="ctr"/>
            <a:r>
              <a:rPr lang="en-US" sz="1000" dirty="0">
                <a:latin typeface="Arial" charset="0"/>
                <a:ea typeface="Arial" charset="0"/>
                <a:cs typeface="Arial" charset="0"/>
              </a:rPr>
              <a:t> Sharing</a:t>
            </a:r>
          </a:p>
        </p:txBody>
      </p:sp>
      <p:sp>
        <p:nvSpPr>
          <p:cNvPr id="8" name="TextBox 7">
            <a:extLst>
              <a:ext uri="{FF2B5EF4-FFF2-40B4-BE49-F238E27FC236}">
                <a16:creationId xmlns:a16="http://schemas.microsoft.com/office/drawing/2014/main" id="{52740940-047E-E949-8912-A23FDC8B479E}"/>
              </a:ext>
            </a:extLst>
          </p:cNvPr>
          <p:cNvSpPr txBox="1"/>
          <p:nvPr/>
        </p:nvSpPr>
        <p:spPr>
          <a:xfrm>
            <a:off x="3501608" y="3859348"/>
            <a:ext cx="1218603" cy="400110"/>
          </a:xfrm>
          <a:prstGeom prst="rect">
            <a:avLst/>
          </a:prstGeom>
          <a:noFill/>
        </p:spPr>
        <p:txBody>
          <a:bodyPr wrap="none" rtlCol="0">
            <a:spAutoFit/>
          </a:bodyPr>
          <a:lstStyle/>
          <a:p>
            <a:pPr algn="ctr"/>
            <a:r>
              <a:rPr lang="en-US" sz="1000" dirty="0">
                <a:latin typeface="Arial" charset="0"/>
                <a:ea typeface="Arial" charset="0"/>
                <a:cs typeface="Arial" charset="0"/>
              </a:rPr>
              <a:t>Data </a:t>
            </a:r>
          </a:p>
          <a:p>
            <a:pPr algn="ctr"/>
            <a:r>
              <a:rPr lang="en-US" sz="1000" dirty="0">
                <a:latin typeface="Arial" charset="0"/>
                <a:ea typeface="Arial" charset="0"/>
                <a:cs typeface="Arial" charset="0"/>
              </a:rPr>
              <a:t>transport / storage</a:t>
            </a:r>
          </a:p>
        </p:txBody>
      </p:sp>
      <p:sp>
        <p:nvSpPr>
          <p:cNvPr id="9" name="TextBox 8">
            <a:extLst>
              <a:ext uri="{FF2B5EF4-FFF2-40B4-BE49-F238E27FC236}">
                <a16:creationId xmlns:a16="http://schemas.microsoft.com/office/drawing/2014/main" id="{00DB1711-EEBB-CA48-AB5C-3F6453CF764E}"/>
              </a:ext>
            </a:extLst>
          </p:cNvPr>
          <p:cNvSpPr txBox="1"/>
          <p:nvPr/>
        </p:nvSpPr>
        <p:spPr>
          <a:xfrm>
            <a:off x="5923540" y="3184931"/>
            <a:ext cx="960520" cy="461665"/>
          </a:xfrm>
          <a:prstGeom prst="rect">
            <a:avLst/>
          </a:prstGeom>
          <a:noFill/>
        </p:spPr>
        <p:txBody>
          <a:bodyPr wrap="none" rtlCol="0">
            <a:spAutoFit/>
          </a:bodyPr>
          <a:lstStyle/>
          <a:p>
            <a:pPr algn="ctr"/>
            <a:r>
              <a:rPr lang="en-US" sz="1200" dirty="0">
                <a:latin typeface="Arial" charset="0"/>
                <a:ea typeface="Arial" charset="0"/>
                <a:cs typeface="Arial" charset="0"/>
              </a:rPr>
              <a:t>Broader</a:t>
            </a:r>
          </a:p>
          <a:p>
            <a:pPr algn="ctr"/>
            <a:r>
              <a:rPr lang="en-US" sz="1200" dirty="0">
                <a:latin typeface="Arial" charset="0"/>
                <a:ea typeface="Arial" charset="0"/>
                <a:cs typeface="Arial" charset="0"/>
              </a:rPr>
              <a:t>Community</a:t>
            </a:r>
          </a:p>
        </p:txBody>
      </p:sp>
      <p:cxnSp>
        <p:nvCxnSpPr>
          <p:cNvPr id="10" name="Straight Arrow Connector 9">
            <a:extLst>
              <a:ext uri="{FF2B5EF4-FFF2-40B4-BE49-F238E27FC236}">
                <a16:creationId xmlns:a16="http://schemas.microsoft.com/office/drawing/2014/main" id="{291AB8C6-C507-4D40-82AC-2927BA337E11}"/>
              </a:ext>
            </a:extLst>
          </p:cNvPr>
          <p:cNvCxnSpPr/>
          <p:nvPr/>
        </p:nvCxnSpPr>
        <p:spPr>
          <a:xfrm>
            <a:off x="5076113" y="2864705"/>
            <a:ext cx="780099" cy="0"/>
          </a:xfrm>
          <a:prstGeom prst="straightConnector1">
            <a:avLst/>
          </a:prstGeom>
          <a:ln w="25400" cap="flat">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F8D0189-2D9E-2B45-A62E-B359EE05B73D}"/>
              </a:ext>
            </a:extLst>
          </p:cNvPr>
          <p:cNvCxnSpPr/>
          <p:nvPr/>
        </p:nvCxnSpPr>
        <p:spPr>
          <a:xfrm>
            <a:off x="5076113" y="3368917"/>
            <a:ext cx="780099" cy="0"/>
          </a:xfrm>
          <a:prstGeom prst="straightConnector1">
            <a:avLst/>
          </a:prstGeom>
          <a:ln w="25400" cap="flat">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E5E8141-BF97-5C49-A9DA-E0ACB3F6D659}"/>
              </a:ext>
            </a:extLst>
          </p:cNvPr>
          <p:cNvCxnSpPr/>
          <p:nvPr/>
        </p:nvCxnSpPr>
        <p:spPr>
          <a:xfrm>
            <a:off x="3203980" y="2860939"/>
            <a:ext cx="782283" cy="7533"/>
          </a:xfrm>
          <a:prstGeom prst="straightConnector1">
            <a:avLst/>
          </a:prstGeom>
          <a:ln w="25400" cap="flat">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3D86772-B2E6-1F4B-A9B7-470D845988BD}"/>
              </a:ext>
            </a:extLst>
          </p:cNvPr>
          <p:cNvCxnSpPr/>
          <p:nvPr/>
        </p:nvCxnSpPr>
        <p:spPr>
          <a:xfrm flipH="1">
            <a:off x="3190426" y="3367874"/>
            <a:ext cx="782284" cy="2087"/>
          </a:xfrm>
          <a:prstGeom prst="straightConnector1">
            <a:avLst/>
          </a:prstGeom>
          <a:ln w="25400" cap="flat">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2562926-A427-3B45-8D80-9B907BBDBE65}"/>
              </a:ext>
            </a:extLst>
          </p:cNvPr>
          <p:cNvSpPr txBox="1"/>
          <p:nvPr/>
        </p:nvSpPr>
        <p:spPr>
          <a:xfrm>
            <a:off x="4120957" y="3142251"/>
            <a:ext cx="712054" cy="707886"/>
          </a:xfrm>
          <a:prstGeom prst="rect">
            <a:avLst/>
          </a:prstGeom>
          <a:noFill/>
        </p:spPr>
        <p:txBody>
          <a:bodyPr wrap="none" rtlCol="0">
            <a:spAutoFit/>
          </a:bodyPr>
          <a:lstStyle/>
          <a:p>
            <a:pPr algn="ctr"/>
            <a:r>
              <a:rPr lang="en-US" sz="1000" dirty="0">
                <a:latin typeface="Arial" charset="0"/>
                <a:ea typeface="Arial" charset="0"/>
                <a:cs typeface="Arial" charset="0"/>
              </a:rPr>
              <a:t>XDM</a:t>
            </a:r>
          </a:p>
          <a:p>
            <a:pPr algn="ctr"/>
            <a:r>
              <a:rPr lang="en-US" sz="1000" dirty="0">
                <a:latin typeface="Arial" charset="0"/>
                <a:ea typeface="Arial" charset="0"/>
                <a:cs typeface="Arial" charset="0"/>
              </a:rPr>
              <a:t>Globus </a:t>
            </a:r>
          </a:p>
          <a:p>
            <a:pPr algn="ctr"/>
            <a:r>
              <a:rPr lang="en-US" sz="1000" dirty="0" err="1">
                <a:latin typeface="Arial" charset="0"/>
                <a:ea typeface="Arial" charset="0"/>
                <a:cs typeface="Arial" charset="0"/>
              </a:rPr>
              <a:t>MyTardis</a:t>
            </a:r>
            <a:endParaRPr lang="en-US" sz="1000" dirty="0">
              <a:latin typeface="Arial" charset="0"/>
              <a:ea typeface="Arial" charset="0"/>
              <a:cs typeface="Arial" charset="0"/>
            </a:endParaRPr>
          </a:p>
          <a:p>
            <a:pPr algn="ctr"/>
            <a:r>
              <a:rPr lang="en-US" sz="1000" dirty="0">
                <a:latin typeface="Arial" charset="0"/>
                <a:ea typeface="Arial" charset="0"/>
                <a:cs typeface="Arial" charset="0"/>
              </a:rPr>
              <a:t>Etc.</a:t>
            </a:r>
          </a:p>
        </p:txBody>
      </p:sp>
      <p:pic>
        <p:nvPicPr>
          <p:cNvPr id="15" name="Picture 14">
            <a:extLst>
              <a:ext uri="{FF2B5EF4-FFF2-40B4-BE49-F238E27FC236}">
                <a16:creationId xmlns:a16="http://schemas.microsoft.com/office/drawing/2014/main" id="{604F8A47-A8B0-C040-B679-A6CA707A738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0588" t="46426" r="73820" b="44839"/>
          <a:stretch/>
        </p:blipFill>
        <p:spPr>
          <a:xfrm>
            <a:off x="2159149" y="2658763"/>
            <a:ext cx="1063475" cy="770996"/>
          </a:xfrm>
          <a:prstGeom prst="rect">
            <a:avLst/>
          </a:prstGeom>
        </p:spPr>
      </p:pic>
      <p:cxnSp>
        <p:nvCxnSpPr>
          <p:cNvPr id="16" name="Straight Arrow Connector 15">
            <a:extLst>
              <a:ext uri="{FF2B5EF4-FFF2-40B4-BE49-F238E27FC236}">
                <a16:creationId xmlns:a16="http://schemas.microsoft.com/office/drawing/2014/main" id="{09948F5B-18A9-7245-87E9-6574CEC693BF}"/>
              </a:ext>
            </a:extLst>
          </p:cNvPr>
          <p:cNvCxnSpPr/>
          <p:nvPr/>
        </p:nvCxnSpPr>
        <p:spPr>
          <a:xfrm>
            <a:off x="3239433" y="3376071"/>
            <a:ext cx="782283" cy="7533"/>
          </a:xfrm>
          <a:prstGeom prst="straightConnector1">
            <a:avLst/>
          </a:prstGeom>
          <a:ln w="25400" cap="flat">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7" name="AutoShape 25">
            <a:extLst>
              <a:ext uri="{FF2B5EF4-FFF2-40B4-BE49-F238E27FC236}">
                <a16:creationId xmlns:a16="http://schemas.microsoft.com/office/drawing/2014/main" id="{0701566A-832B-4C47-8C06-B3657A6B1C89}"/>
              </a:ext>
            </a:extLst>
          </p:cNvPr>
          <p:cNvSpPr>
            <a:spLocks noChangeArrowheads="1"/>
          </p:cNvSpPr>
          <p:nvPr/>
        </p:nvSpPr>
        <p:spPr bwMode="auto">
          <a:xfrm>
            <a:off x="4890463" y="4105130"/>
            <a:ext cx="965749" cy="743304"/>
          </a:xfrm>
          <a:prstGeom prst="cloudCallout">
            <a:avLst>
              <a:gd name="adj1" fmla="val -65603"/>
              <a:gd name="adj2" fmla="val -19102"/>
            </a:avLst>
          </a:prstGeom>
          <a:solidFill>
            <a:srgbClr val="FFFF99"/>
          </a:solidFill>
          <a:ln w="9525">
            <a:solidFill>
              <a:schemeClr val="tx1"/>
            </a:solidFill>
            <a:round/>
            <a:headEnd/>
            <a:tailEnd/>
          </a:ln>
        </p:spPr>
        <p:txBody>
          <a:bodyPr>
            <a:prstTxWarp prst="textNoShape">
              <a:avLst/>
            </a:prstTxWarp>
          </a:bodyPr>
          <a:lstStyle/>
          <a:p>
            <a:pPr algn="ctr"/>
            <a:endParaRPr lang="en-US"/>
          </a:p>
        </p:txBody>
      </p:sp>
      <p:pic>
        <p:nvPicPr>
          <p:cNvPr id="18" name="Picture 8" descr="fast700">
            <a:extLst>
              <a:ext uri="{FF2B5EF4-FFF2-40B4-BE49-F238E27FC236}">
                <a16:creationId xmlns:a16="http://schemas.microsoft.com/office/drawing/2014/main" id="{78EA6E89-DF50-904B-B4FC-FA0D92D2C2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8355" y="2463828"/>
            <a:ext cx="413656" cy="6981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9" name="Straight Arrow Connector 18">
            <a:extLst>
              <a:ext uri="{FF2B5EF4-FFF2-40B4-BE49-F238E27FC236}">
                <a16:creationId xmlns:a16="http://schemas.microsoft.com/office/drawing/2014/main" id="{280485E5-692D-184D-8A90-A267E1FB7B48}"/>
              </a:ext>
            </a:extLst>
          </p:cNvPr>
          <p:cNvCxnSpPr/>
          <p:nvPr/>
        </p:nvCxnSpPr>
        <p:spPr>
          <a:xfrm>
            <a:off x="4555253" y="3820922"/>
            <a:ext cx="218123" cy="538649"/>
          </a:xfrm>
          <a:prstGeom prst="straightConnector1">
            <a:avLst/>
          </a:prstGeom>
          <a:ln w="25400" cap="flat">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F654FD0-6977-3949-B121-3A25AF3F3EE2}"/>
              </a:ext>
            </a:extLst>
          </p:cNvPr>
          <p:cNvSpPr txBox="1"/>
          <p:nvPr/>
        </p:nvSpPr>
        <p:spPr>
          <a:xfrm>
            <a:off x="5016388" y="4159668"/>
            <a:ext cx="534121" cy="615553"/>
          </a:xfrm>
          <a:prstGeom prst="rect">
            <a:avLst/>
          </a:prstGeom>
          <a:noFill/>
        </p:spPr>
        <p:txBody>
          <a:bodyPr wrap="none" rtlCol="0">
            <a:spAutoFit/>
          </a:bodyPr>
          <a:lstStyle/>
          <a:p>
            <a:pPr algn="ctr"/>
            <a:r>
              <a:rPr lang="en-US" sz="800" dirty="0">
                <a:latin typeface="Arial" charset="0"/>
                <a:ea typeface="Arial" charset="0"/>
                <a:cs typeface="Arial" charset="0"/>
              </a:rPr>
              <a:t>XSEDE</a:t>
            </a:r>
          </a:p>
          <a:p>
            <a:pPr algn="ctr"/>
            <a:r>
              <a:rPr lang="en-US" sz="800" dirty="0">
                <a:latin typeface="Arial" charset="0"/>
                <a:ea typeface="Arial" charset="0"/>
                <a:cs typeface="Arial" charset="0"/>
              </a:rPr>
              <a:t>CERN,</a:t>
            </a:r>
          </a:p>
          <a:p>
            <a:pPr algn="ctr"/>
            <a:r>
              <a:rPr lang="en-US" sz="800" dirty="0">
                <a:latin typeface="Arial" charset="0"/>
                <a:ea typeface="Arial" charset="0"/>
                <a:cs typeface="Arial" charset="0"/>
              </a:rPr>
              <a:t>ANL</a:t>
            </a:r>
            <a:endParaRPr lang="en-US" sz="1000" dirty="0">
              <a:latin typeface="Arial" charset="0"/>
              <a:ea typeface="Arial" charset="0"/>
              <a:cs typeface="Arial" charset="0"/>
            </a:endParaRPr>
          </a:p>
          <a:p>
            <a:pPr algn="ctr"/>
            <a:r>
              <a:rPr lang="en-US" sz="1000" dirty="0">
                <a:latin typeface="Arial" charset="0"/>
                <a:ea typeface="Arial" charset="0"/>
                <a:cs typeface="Arial" charset="0"/>
              </a:rPr>
              <a:t>etc.</a:t>
            </a:r>
            <a:endParaRPr lang="en-US" sz="800" dirty="0">
              <a:latin typeface="Arial" charset="0"/>
              <a:ea typeface="Arial" charset="0"/>
              <a:cs typeface="Arial" charset="0"/>
            </a:endParaRPr>
          </a:p>
        </p:txBody>
      </p:sp>
      <p:sp>
        <p:nvSpPr>
          <p:cNvPr id="21" name="TextBox 20">
            <a:extLst>
              <a:ext uri="{FF2B5EF4-FFF2-40B4-BE49-F238E27FC236}">
                <a16:creationId xmlns:a16="http://schemas.microsoft.com/office/drawing/2014/main" id="{974374D3-285D-7B4F-B3F9-368F4273AF84}"/>
              </a:ext>
            </a:extLst>
          </p:cNvPr>
          <p:cNvSpPr txBox="1"/>
          <p:nvPr/>
        </p:nvSpPr>
        <p:spPr>
          <a:xfrm>
            <a:off x="2041672" y="2308647"/>
            <a:ext cx="1276311" cy="461665"/>
          </a:xfrm>
          <a:prstGeom prst="rect">
            <a:avLst/>
          </a:prstGeom>
          <a:noFill/>
        </p:spPr>
        <p:txBody>
          <a:bodyPr wrap="none" rtlCol="0">
            <a:spAutoFit/>
          </a:bodyPr>
          <a:lstStyle/>
          <a:p>
            <a:pPr algn="ctr"/>
            <a:r>
              <a:rPr lang="en-US" sz="1200" b="1" dirty="0">
                <a:solidFill>
                  <a:schemeClr val="accent1">
                    <a:lumMod val="75000"/>
                  </a:schemeClr>
                </a:solidFill>
                <a:latin typeface="Arial" charset="0"/>
                <a:ea typeface="Arial" charset="0"/>
                <a:cs typeface="Arial" charset="0"/>
              </a:rPr>
              <a:t>Field Stations,</a:t>
            </a:r>
          </a:p>
          <a:p>
            <a:pPr algn="ctr"/>
            <a:r>
              <a:rPr lang="en-US" sz="1200" b="1" dirty="0">
                <a:solidFill>
                  <a:schemeClr val="accent1">
                    <a:lumMod val="75000"/>
                  </a:schemeClr>
                </a:solidFill>
                <a:latin typeface="Arial" charset="0"/>
                <a:ea typeface="Arial" charset="0"/>
                <a:cs typeface="Arial" charset="0"/>
              </a:rPr>
              <a:t>Research Labs</a:t>
            </a:r>
          </a:p>
        </p:txBody>
      </p:sp>
      <p:sp>
        <p:nvSpPr>
          <p:cNvPr id="22" name="TextBox 21">
            <a:extLst>
              <a:ext uri="{FF2B5EF4-FFF2-40B4-BE49-F238E27FC236}">
                <a16:creationId xmlns:a16="http://schemas.microsoft.com/office/drawing/2014/main" id="{09CEFB95-11E5-F847-8F34-7D025DE9B8FD}"/>
              </a:ext>
            </a:extLst>
          </p:cNvPr>
          <p:cNvSpPr txBox="1"/>
          <p:nvPr/>
        </p:nvSpPr>
        <p:spPr>
          <a:xfrm>
            <a:off x="2539674" y="2926509"/>
            <a:ext cx="1029449" cy="307777"/>
          </a:xfrm>
          <a:prstGeom prst="rect">
            <a:avLst/>
          </a:prstGeom>
          <a:noFill/>
        </p:spPr>
        <p:txBody>
          <a:bodyPr wrap="none" rtlCol="0">
            <a:spAutoFit/>
          </a:bodyPr>
          <a:lstStyle/>
          <a:p>
            <a:r>
              <a:rPr lang="en-US" sz="1400" dirty="0">
                <a:latin typeface="Arial" charset="0"/>
                <a:ea typeface="Arial" charset="0"/>
                <a:cs typeface="Arial" charset="0"/>
              </a:rPr>
              <a:t>Instrument</a:t>
            </a:r>
          </a:p>
        </p:txBody>
      </p:sp>
      <p:pic>
        <p:nvPicPr>
          <p:cNvPr id="23" name="Picture 95" descr="j0292020">
            <a:extLst>
              <a:ext uri="{FF2B5EF4-FFF2-40B4-BE49-F238E27FC236}">
                <a16:creationId xmlns:a16="http://schemas.microsoft.com/office/drawing/2014/main" id="{9609BF7C-683E-2E4A-A0FB-FA82E09142B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55438" y="3415763"/>
            <a:ext cx="509064" cy="4830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4" name="Straight Arrow Connector 23">
            <a:extLst>
              <a:ext uri="{FF2B5EF4-FFF2-40B4-BE49-F238E27FC236}">
                <a16:creationId xmlns:a16="http://schemas.microsoft.com/office/drawing/2014/main" id="{855D812B-EF81-CF4D-9741-7A8D6E3835F8}"/>
              </a:ext>
            </a:extLst>
          </p:cNvPr>
          <p:cNvCxnSpPr/>
          <p:nvPr/>
        </p:nvCxnSpPr>
        <p:spPr>
          <a:xfrm flipH="1" flipV="1">
            <a:off x="4552538" y="3835629"/>
            <a:ext cx="190037" cy="441471"/>
          </a:xfrm>
          <a:prstGeom prst="straightConnector1">
            <a:avLst/>
          </a:prstGeom>
          <a:ln w="25400" cap="flat">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6350A884-B526-E94B-A72B-C426D660DA3E}"/>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457200" y="5148660"/>
            <a:ext cx="1207481" cy="1118689"/>
          </a:xfrm>
          <a:prstGeom prst="rect">
            <a:avLst/>
          </a:prstGeom>
        </p:spPr>
      </p:pic>
      <p:pic>
        <p:nvPicPr>
          <p:cNvPr id="26" name="Picture 25">
            <a:extLst>
              <a:ext uri="{FF2B5EF4-FFF2-40B4-BE49-F238E27FC236}">
                <a16:creationId xmlns:a16="http://schemas.microsoft.com/office/drawing/2014/main" id="{B5DDD719-1913-3C45-A67B-B19631C3E7DB}"/>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2574801" y="5148660"/>
            <a:ext cx="1562748" cy="1118689"/>
          </a:xfrm>
          <a:prstGeom prst="rect">
            <a:avLst/>
          </a:prstGeom>
        </p:spPr>
      </p:pic>
      <p:pic>
        <p:nvPicPr>
          <p:cNvPr id="27" name="Picture 26">
            <a:extLst>
              <a:ext uri="{FF2B5EF4-FFF2-40B4-BE49-F238E27FC236}">
                <a16:creationId xmlns:a16="http://schemas.microsoft.com/office/drawing/2014/main" id="{45F99934-A741-C846-9B24-370A361C7529}"/>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4950668" y="5127969"/>
            <a:ext cx="1527356" cy="1139378"/>
          </a:xfrm>
          <a:prstGeom prst="rect">
            <a:avLst/>
          </a:prstGeom>
        </p:spPr>
      </p:pic>
      <p:pic>
        <p:nvPicPr>
          <p:cNvPr id="28" name="Picture 27">
            <a:extLst>
              <a:ext uri="{FF2B5EF4-FFF2-40B4-BE49-F238E27FC236}">
                <a16:creationId xmlns:a16="http://schemas.microsoft.com/office/drawing/2014/main" id="{BF1F7A8D-F677-6A4E-AF18-32F3082DB279}"/>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7359105" y="5127969"/>
            <a:ext cx="1277914" cy="1139379"/>
          </a:xfrm>
          <a:prstGeom prst="rect">
            <a:avLst/>
          </a:prstGeom>
        </p:spPr>
      </p:pic>
      <p:sp>
        <p:nvSpPr>
          <p:cNvPr id="29" name="TextBox 28">
            <a:extLst>
              <a:ext uri="{FF2B5EF4-FFF2-40B4-BE49-F238E27FC236}">
                <a16:creationId xmlns:a16="http://schemas.microsoft.com/office/drawing/2014/main" id="{28014911-5127-0642-B3CB-0ABF955F8493}"/>
              </a:ext>
            </a:extLst>
          </p:cNvPr>
          <p:cNvSpPr txBox="1"/>
          <p:nvPr/>
        </p:nvSpPr>
        <p:spPr>
          <a:xfrm>
            <a:off x="652815" y="6304931"/>
            <a:ext cx="816249" cy="430887"/>
          </a:xfrm>
          <a:prstGeom prst="rect">
            <a:avLst/>
          </a:prstGeom>
          <a:noFill/>
        </p:spPr>
        <p:txBody>
          <a:bodyPr wrap="none" rtlCol="0">
            <a:spAutoFit/>
          </a:bodyPr>
          <a:lstStyle/>
          <a:p>
            <a:r>
              <a:rPr lang="en-US" sz="1100" b="1" dirty="0"/>
              <a:t>South Pole</a:t>
            </a:r>
          </a:p>
          <a:p>
            <a:pPr algn="ctr"/>
            <a:r>
              <a:rPr lang="en-US" sz="1100" b="1" dirty="0"/>
              <a:t>Telescope</a:t>
            </a:r>
          </a:p>
        </p:txBody>
      </p:sp>
      <p:sp>
        <p:nvSpPr>
          <p:cNvPr id="30" name="TextBox 29">
            <a:extLst>
              <a:ext uri="{FF2B5EF4-FFF2-40B4-BE49-F238E27FC236}">
                <a16:creationId xmlns:a16="http://schemas.microsoft.com/office/drawing/2014/main" id="{DA255929-A390-ED4D-AD6E-572E20478F42}"/>
              </a:ext>
            </a:extLst>
          </p:cNvPr>
          <p:cNvSpPr txBox="1"/>
          <p:nvPr/>
        </p:nvSpPr>
        <p:spPr>
          <a:xfrm>
            <a:off x="2574801" y="6271146"/>
            <a:ext cx="1507162" cy="553998"/>
          </a:xfrm>
          <a:prstGeom prst="rect">
            <a:avLst/>
          </a:prstGeom>
          <a:noFill/>
        </p:spPr>
        <p:txBody>
          <a:bodyPr wrap="square" rtlCol="0">
            <a:spAutoFit/>
          </a:bodyPr>
          <a:lstStyle/>
          <a:p>
            <a:pPr algn="ctr"/>
            <a:r>
              <a:rPr lang="en-US" sz="1000" b="1" dirty="0"/>
              <a:t>X Ray  Reconstruction  of Moving  Morphology Instrument</a:t>
            </a:r>
          </a:p>
        </p:txBody>
      </p:sp>
      <p:sp>
        <p:nvSpPr>
          <p:cNvPr id="31" name="TextBox 30">
            <a:extLst>
              <a:ext uri="{FF2B5EF4-FFF2-40B4-BE49-F238E27FC236}">
                <a16:creationId xmlns:a16="http://schemas.microsoft.com/office/drawing/2014/main" id="{2C803F6F-4257-7748-8D53-0533C42F7B80}"/>
              </a:ext>
            </a:extLst>
          </p:cNvPr>
          <p:cNvSpPr txBox="1"/>
          <p:nvPr/>
        </p:nvSpPr>
        <p:spPr>
          <a:xfrm>
            <a:off x="7563488" y="6304931"/>
            <a:ext cx="869148" cy="577081"/>
          </a:xfrm>
          <a:prstGeom prst="rect">
            <a:avLst/>
          </a:prstGeom>
          <a:noFill/>
        </p:spPr>
        <p:txBody>
          <a:bodyPr wrap="none" rtlCol="0">
            <a:spAutoFit/>
          </a:bodyPr>
          <a:lstStyle/>
          <a:p>
            <a:pPr algn="ctr"/>
            <a:r>
              <a:rPr lang="en-US" sz="1050" b="1" dirty="0">
                <a:ea typeface="Arial" charset="0"/>
                <a:cs typeface="Arial" charset="0"/>
              </a:rPr>
              <a:t>XENON1T</a:t>
            </a:r>
          </a:p>
          <a:p>
            <a:pPr algn="ctr"/>
            <a:r>
              <a:rPr lang="en-US" sz="1050" b="1" dirty="0">
                <a:ea typeface="Arial" charset="0"/>
                <a:cs typeface="Arial" charset="0"/>
              </a:rPr>
              <a:t>Dark Matter</a:t>
            </a:r>
          </a:p>
          <a:p>
            <a:pPr algn="ctr"/>
            <a:r>
              <a:rPr lang="en-US" sz="1050" b="1" dirty="0">
                <a:ea typeface="Arial" charset="0"/>
                <a:cs typeface="Arial" charset="0"/>
              </a:rPr>
              <a:t>Detector</a:t>
            </a:r>
          </a:p>
        </p:txBody>
      </p:sp>
      <p:sp>
        <p:nvSpPr>
          <p:cNvPr id="32" name="TextBox 31">
            <a:extLst>
              <a:ext uri="{FF2B5EF4-FFF2-40B4-BE49-F238E27FC236}">
                <a16:creationId xmlns:a16="http://schemas.microsoft.com/office/drawing/2014/main" id="{749D902A-93D2-084F-AFF1-C473C5000781}"/>
              </a:ext>
            </a:extLst>
          </p:cNvPr>
          <p:cNvSpPr txBox="1"/>
          <p:nvPr/>
        </p:nvSpPr>
        <p:spPr>
          <a:xfrm>
            <a:off x="5234130" y="6364482"/>
            <a:ext cx="864340" cy="446276"/>
          </a:xfrm>
          <a:prstGeom prst="rect">
            <a:avLst/>
          </a:prstGeom>
          <a:noFill/>
        </p:spPr>
        <p:txBody>
          <a:bodyPr wrap="none" rtlCol="0">
            <a:spAutoFit/>
          </a:bodyPr>
          <a:lstStyle/>
          <a:p>
            <a:pPr algn="ctr"/>
            <a:r>
              <a:rPr lang="en-US" sz="1100" b="1" dirty="0" err="1"/>
              <a:t>Lightsheet</a:t>
            </a:r>
            <a:endParaRPr lang="en-US" sz="1100" b="1" dirty="0"/>
          </a:p>
          <a:p>
            <a:pPr algn="ctr"/>
            <a:r>
              <a:rPr lang="en-US" sz="1100" b="1" dirty="0"/>
              <a:t>Microscope</a:t>
            </a:r>
          </a:p>
        </p:txBody>
      </p:sp>
    </p:spTree>
    <p:extLst>
      <p:ext uri="{BB962C8B-B14F-4D97-AF65-F5344CB8AC3E}">
        <p14:creationId xmlns:p14="http://schemas.microsoft.com/office/powerpoint/2010/main" val="1383260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b="1" dirty="0" err="1">
                <a:solidFill>
                  <a:srgbClr val="FFFF00"/>
                </a:solidFill>
              </a:rPr>
              <a:t>DaLI</a:t>
            </a:r>
            <a:r>
              <a:rPr lang="en-US" b="1" dirty="0">
                <a:solidFill>
                  <a:srgbClr val="FFFF00"/>
                </a:solidFill>
              </a:rPr>
              <a:t> Platform</a:t>
            </a:r>
          </a:p>
        </p:txBody>
      </p:sp>
      <p:sp>
        <p:nvSpPr>
          <p:cNvPr id="3" name="Content Placeholder 2"/>
          <p:cNvSpPr>
            <a:spLocks noGrp="1"/>
          </p:cNvSpPr>
          <p:nvPr>
            <p:ph idx="1"/>
          </p:nvPr>
        </p:nvSpPr>
        <p:spPr>
          <a:xfrm>
            <a:off x="457200" y="1021976"/>
            <a:ext cx="8229600" cy="5688106"/>
          </a:xfrm>
        </p:spPr>
        <p:txBody>
          <a:bodyPr>
            <a:normAutofit lnSpcReduction="10000"/>
          </a:bodyPr>
          <a:lstStyle/>
          <a:p>
            <a:pPr marL="0" indent="0">
              <a:buNone/>
            </a:pPr>
            <a:r>
              <a:rPr lang="en-US" dirty="0">
                <a:solidFill>
                  <a:schemeClr val="bg1"/>
                </a:solidFill>
              </a:rPr>
              <a:t>Four pools of resources: </a:t>
            </a:r>
          </a:p>
          <a:p>
            <a:r>
              <a:rPr lang="en-US" b="1" dirty="0">
                <a:solidFill>
                  <a:schemeClr val="bg1"/>
                </a:solidFill>
              </a:rPr>
              <a:t>A high-performance compute</a:t>
            </a:r>
            <a:r>
              <a:rPr lang="en-US" dirty="0">
                <a:solidFill>
                  <a:schemeClr val="bg1"/>
                </a:solidFill>
              </a:rPr>
              <a:t> resource for pre- and post-processing of data, </a:t>
            </a:r>
          </a:p>
          <a:p>
            <a:r>
              <a:rPr lang="en-US" b="1" dirty="0">
                <a:solidFill>
                  <a:schemeClr val="bg1"/>
                </a:solidFill>
              </a:rPr>
              <a:t>a high performance storage pool</a:t>
            </a:r>
            <a:r>
              <a:rPr lang="en-US" dirty="0">
                <a:solidFill>
                  <a:schemeClr val="bg1"/>
                </a:solidFill>
              </a:rPr>
              <a:t>, </a:t>
            </a:r>
          </a:p>
          <a:p>
            <a:r>
              <a:rPr lang="en-US" b="1" dirty="0">
                <a:solidFill>
                  <a:schemeClr val="bg1"/>
                </a:solidFill>
              </a:rPr>
              <a:t>a low cost storage pool</a:t>
            </a:r>
            <a:r>
              <a:rPr lang="en-US" dirty="0">
                <a:solidFill>
                  <a:schemeClr val="bg1"/>
                </a:solidFill>
              </a:rPr>
              <a:t>, and </a:t>
            </a:r>
          </a:p>
          <a:p>
            <a:r>
              <a:rPr lang="en-US" b="1" dirty="0">
                <a:solidFill>
                  <a:schemeClr val="bg1"/>
                </a:solidFill>
              </a:rPr>
              <a:t>a tape backup pool</a:t>
            </a:r>
            <a:r>
              <a:rPr lang="en-US" dirty="0">
                <a:solidFill>
                  <a:schemeClr val="bg1"/>
                </a:solidFill>
              </a:rPr>
              <a:t> </a:t>
            </a:r>
          </a:p>
          <a:p>
            <a:pPr marL="0" indent="0">
              <a:buNone/>
            </a:pPr>
            <a:endParaRPr lang="en-US" dirty="0">
              <a:solidFill>
                <a:schemeClr val="bg1"/>
              </a:solidFill>
            </a:endParaRPr>
          </a:p>
          <a:p>
            <a:pPr marL="0" indent="0">
              <a:buNone/>
            </a:pPr>
            <a:r>
              <a:rPr lang="en-US" dirty="0" err="1">
                <a:solidFill>
                  <a:schemeClr val="bg1"/>
                </a:solidFill>
              </a:rPr>
              <a:t>DaLI</a:t>
            </a:r>
            <a:r>
              <a:rPr lang="en-US" dirty="0">
                <a:solidFill>
                  <a:schemeClr val="bg1"/>
                </a:solidFill>
              </a:rPr>
              <a:t> is designed to have software tools such as Globus, </a:t>
            </a:r>
            <a:r>
              <a:rPr lang="en-US" dirty="0" err="1">
                <a:solidFill>
                  <a:schemeClr val="bg1"/>
                </a:solidFill>
              </a:rPr>
              <a:t>MyTARDIS</a:t>
            </a:r>
            <a:r>
              <a:rPr lang="en-US" dirty="0">
                <a:solidFill>
                  <a:schemeClr val="bg1"/>
                </a:solidFill>
              </a:rPr>
              <a:t>, RCC XDM or any other for data lifecycle management and integration with the campus and national cyberinfrastructures. </a:t>
            </a:r>
          </a:p>
        </p:txBody>
      </p:sp>
    </p:spTree>
    <p:extLst>
      <p:ext uri="{BB962C8B-B14F-4D97-AF65-F5344CB8AC3E}">
        <p14:creationId xmlns:p14="http://schemas.microsoft.com/office/powerpoint/2010/main" val="386839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3C692-9A0B-9F4E-857E-D65F80A7C70F}"/>
              </a:ext>
            </a:extLst>
          </p:cNvPr>
          <p:cNvSpPr>
            <a:spLocks noGrp="1"/>
          </p:cNvSpPr>
          <p:nvPr>
            <p:ph type="title"/>
          </p:nvPr>
        </p:nvSpPr>
        <p:spPr/>
        <p:txBody>
          <a:bodyPr/>
          <a:lstStyle/>
          <a:p>
            <a:r>
              <a:rPr lang="en-US" dirty="0"/>
              <a:t>DaLI Website</a:t>
            </a:r>
          </a:p>
        </p:txBody>
      </p:sp>
      <p:sp>
        <p:nvSpPr>
          <p:cNvPr id="3" name="Content Placeholder 2">
            <a:extLst>
              <a:ext uri="{FF2B5EF4-FFF2-40B4-BE49-F238E27FC236}">
                <a16:creationId xmlns:a16="http://schemas.microsoft.com/office/drawing/2014/main" id="{66F8D317-E2B9-FB4F-969F-C63BAD20DB4F}"/>
              </a:ext>
            </a:extLst>
          </p:cNvPr>
          <p:cNvSpPr>
            <a:spLocks noGrp="1"/>
          </p:cNvSpPr>
          <p:nvPr>
            <p:ph idx="1"/>
          </p:nvPr>
        </p:nvSpPr>
        <p:spPr/>
        <p:txBody>
          <a:bodyPr/>
          <a:lstStyle/>
          <a:p>
            <a:endParaRPr lang="en-US" dirty="0"/>
          </a:p>
          <a:p>
            <a:r>
              <a:rPr lang="en-US" dirty="0"/>
              <a:t>Recently updated</a:t>
            </a:r>
          </a:p>
          <a:p>
            <a:endParaRPr lang="en-US" dirty="0"/>
          </a:p>
          <a:p>
            <a:r>
              <a:rPr lang="en-US" dirty="0">
                <a:hlinkClick r:id="rId2"/>
              </a:rPr>
              <a:t>https://dali.rcc.uchicago.edu</a:t>
            </a:r>
            <a:endParaRPr lang="en-US" dirty="0"/>
          </a:p>
          <a:p>
            <a:endParaRPr lang="en-US" dirty="0"/>
          </a:p>
        </p:txBody>
      </p:sp>
    </p:spTree>
    <p:extLst>
      <p:ext uri="{BB962C8B-B14F-4D97-AF65-F5344CB8AC3E}">
        <p14:creationId xmlns:p14="http://schemas.microsoft.com/office/powerpoint/2010/main" val="1759129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D11C8-2736-C842-86C8-4A1841C240D4}"/>
              </a:ext>
            </a:extLst>
          </p:cNvPr>
          <p:cNvSpPr>
            <a:spLocks noGrp="1"/>
          </p:cNvSpPr>
          <p:nvPr>
            <p:ph type="title"/>
          </p:nvPr>
        </p:nvSpPr>
        <p:spPr>
          <a:xfrm>
            <a:off x="457200" y="290403"/>
            <a:ext cx="8229600" cy="1143000"/>
          </a:xfrm>
        </p:spPr>
        <p:txBody>
          <a:bodyPr/>
          <a:lstStyle/>
          <a:p>
            <a:r>
              <a:rPr lang="en-US" dirty="0"/>
              <a:t>f</a:t>
            </a:r>
          </a:p>
        </p:txBody>
      </p:sp>
      <p:pic>
        <p:nvPicPr>
          <p:cNvPr id="5" name="Picture 4">
            <a:extLst>
              <a:ext uri="{FF2B5EF4-FFF2-40B4-BE49-F238E27FC236}">
                <a16:creationId xmlns:a16="http://schemas.microsoft.com/office/drawing/2014/main" id="{FF97B71D-6C0B-4B4E-A315-276C7A0518DF}"/>
              </a:ext>
            </a:extLst>
          </p:cNvPr>
          <p:cNvPicPr>
            <a:picLocks noChangeAspect="1"/>
          </p:cNvPicPr>
          <p:nvPr/>
        </p:nvPicPr>
        <p:blipFill>
          <a:blip r:embed="rId2"/>
          <a:stretch>
            <a:fillRect/>
          </a:stretch>
        </p:blipFill>
        <p:spPr>
          <a:xfrm>
            <a:off x="0" y="618999"/>
            <a:ext cx="9144000" cy="5620002"/>
          </a:xfrm>
          <a:prstGeom prst="rect">
            <a:avLst/>
          </a:prstGeom>
        </p:spPr>
      </p:pic>
      <p:pic>
        <p:nvPicPr>
          <p:cNvPr id="7" name="Picture 6">
            <a:extLst>
              <a:ext uri="{FF2B5EF4-FFF2-40B4-BE49-F238E27FC236}">
                <a16:creationId xmlns:a16="http://schemas.microsoft.com/office/drawing/2014/main" id="{83AA050F-3C5C-EB42-8F8D-6126402AF276}"/>
              </a:ext>
            </a:extLst>
          </p:cNvPr>
          <p:cNvPicPr>
            <a:picLocks noChangeAspect="1"/>
          </p:cNvPicPr>
          <p:nvPr/>
        </p:nvPicPr>
        <p:blipFill>
          <a:blip r:embed="rId3"/>
          <a:stretch>
            <a:fillRect/>
          </a:stretch>
        </p:blipFill>
        <p:spPr>
          <a:xfrm>
            <a:off x="0" y="6367838"/>
            <a:ext cx="9144000" cy="431047"/>
          </a:xfrm>
          <a:prstGeom prst="rect">
            <a:avLst/>
          </a:prstGeom>
        </p:spPr>
      </p:pic>
    </p:spTree>
    <p:extLst>
      <p:ext uri="{BB962C8B-B14F-4D97-AF65-F5344CB8AC3E}">
        <p14:creationId xmlns:p14="http://schemas.microsoft.com/office/powerpoint/2010/main" val="2337981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7C8B7-28CA-024A-A2DF-8C3E5B145A32}"/>
              </a:ext>
            </a:extLst>
          </p:cNvPr>
          <p:cNvSpPr>
            <a:spLocks noGrp="1"/>
          </p:cNvSpPr>
          <p:nvPr>
            <p:ph type="title"/>
          </p:nvPr>
        </p:nvSpPr>
        <p:spPr/>
        <p:txBody>
          <a:bodyPr/>
          <a:lstStyle/>
          <a:p>
            <a:r>
              <a:rPr lang="en-US" b="1" dirty="0" err="1">
                <a:solidFill>
                  <a:srgbClr val="0070C0"/>
                </a:solidFill>
              </a:rPr>
              <a:t>DaLI</a:t>
            </a:r>
            <a:r>
              <a:rPr lang="en-US" b="1" dirty="0">
                <a:solidFill>
                  <a:srgbClr val="0070C0"/>
                </a:solidFill>
              </a:rPr>
              <a:t> Compute nodes</a:t>
            </a:r>
          </a:p>
        </p:txBody>
      </p:sp>
      <p:sp>
        <p:nvSpPr>
          <p:cNvPr id="3" name="Content Placeholder 2">
            <a:extLst>
              <a:ext uri="{FF2B5EF4-FFF2-40B4-BE49-F238E27FC236}">
                <a16:creationId xmlns:a16="http://schemas.microsoft.com/office/drawing/2014/main" id="{C3C5150C-C712-4949-B6D1-E82D2C848C9A}"/>
              </a:ext>
            </a:extLst>
          </p:cNvPr>
          <p:cNvSpPr>
            <a:spLocks noGrp="1"/>
          </p:cNvSpPr>
          <p:nvPr>
            <p:ph idx="1"/>
          </p:nvPr>
        </p:nvSpPr>
        <p:spPr/>
        <p:txBody>
          <a:bodyPr>
            <a:normAutofit fontScale="92500" lnSpcReduction="10000"/>
          </a:bodyPr>
          <a:lstStyle/>
          <a:p>
            <a:r>
              <a:rPr lang="en-US" b="1" dirty="0"/>
              <a:t>Compute nodes</a:t>
            </a:r>
            <a:r>
              <a:rPr lang="en-US" dirty="0"/>
              <a:t>: </a:t>
            </a:r>
            <a:r>
              <a:rPr lang="en-US" b="1" dirty="0"/>
              <a:t>30 nodes – 1,200 cores</a:t>
            </a:r>
          </a:p>
          <a:p>
            <a:pPr lvl="1"/>
            <a:r>
              <a:rPr lang="en-US" dirty="0"/>
              <a:t>2x Intel Xeon Gold 6148 (20 core 2.4GHz), </a:t>
            </a:r>
          </a:p>
          <a:p>
            <a:pPr lvl="1"/>
            <a:r>
              <a:rPr lang="en-US" dirty="0"/>
              <a:t>96GB DDR4 2666MHz DIMM</a:t>
            </a:r>
          </a:p>
          <a:p>
            <a:pPr lvl="1"/>
            <a:r>
              <a:rPr lang="en-US" dirty="0"/>
              <a:t>100Gb/s EDR (InfiniBand)</a:t>
            </a:r>
          </a:p>
          <a:p>
            <a:r>
              <a:rPr lang="en-US" b="1" dirty="0"/>
              <a:t>Data Mover node</a:t>
            </a:r>
            <a:r>
              <a:rPr lang="en-US" dirty="0"/>
              <a:t>:</a:t>
            </a:r>
          </a:p>
          <a:p>
            <a:pPr lvl="1"/>
            <a:r>
              <a:rPr lang="en-US" dirty="0"/>
              <a:t>2x Intel Xeon Gold 6148 (20 core 2.4GHz)</a:t>
            </a:r>
          </a:p>
          <a:p>
            <a:pPr lvl="1"/>
            <a:r>
              <a:rPr lang="en-US" dirty="0"/>
              <a:t>192GB DDR4 2666MHz DIMM</a:t>
            </a:r>
          </a:p>
          <a:p>
            <a:pPr lvl="1"/>
            <a:r>
              <a:rPr lang="en-US" dirty="0"/>
              <a:t>100Gb/s EDR</a:t>
            </a:r>
          </a:p>
          <a:p>
            <a:pPr lvl="1"/>
            <a:r>
              <a:rPr lang="en-US" dirty="0"/>
              <a:t>40Gb Ethernet</a:t>
            </a:r>
          </a:p>
          <a:p>
            <a:pPr lvl="1"/>
            <a:r>
              <a:rPr lang="en-US" dirty="0"/>
              <a:t>2x 480GB SSD </a:t>
            </a:r>
          </a:p>
        </p:txBody>
      </p:sp>
      <p:pic>
        <p:nvPicPr>
          <p:cNvPr id="4" name="Picture 2">
            <a:extLst>
              <a:ext uri="{FF2B5EF4-FFF2-40B4-BE49-F238E27FC236}">
                <a16:creationId xmlns:a16="http://schemas.microsoft.com/office/drawing/2014/main" id="{F30CD598-A0D8-3146-BCAE-2FC937678C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747" t="13464" r="38454" b="79477"/>
          <a:stretch/>
        </p:blipFill>
        <p:spPr bwMode="auto">
          <a:xfrm>
            <a:off x="0" y="6214268"/>
            <a:ext cx="9143999" cy="6110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4">
            <a:extLst>
              <a:ext uri="{FF2B5EF4-FFF2-40B4-BE49-F238E27FC236}">
                <a16:creationId xmlns:a16="http://schemas.microsoft.com/office/drawing/2014/main" id="{903AA511-07C4-8B4B-83F3-2B6D4FBB1E2C}"/>
              </a:ext>
            </a:extLst>
          </p:cNvPr>
          <p:cNvPicPr>
            <a:picLocks noChangeAspect="1"/>
          </p:cNvPicPr>
          <p:nvPr/>
        </p:nvPicPr>
        <p:blipFill>
          <a:blip r:embed="rId3"/>
          <a:stretch>
            <a:fillRect/>
          </a:stretch>
        </p:blipFill>
        <p:spPr>
          <a:xfrm>
            <a:off x="2490787" y="6314129"/>
            <a:ext cx="4162425" cy="449542"/>
          </a:xfrm>
          <a:prstGeom prst="rect">
            <a:avLst/>
          </a:prstGeom>
        </p:spPr>
      </p:pic>
    </p:spTree>
    <p:extLst>
      <p:ext uri="{BB962C8B-B14F-4D97-AF65-F5344CB8AC3E}">
        <p14:creationId xmlns:p14="http://schemas.microsoft.com/office/powerpoint/2010/main" val="485688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7C8B7-28CA-024A-A2DF-8C3E5B145A32}"/>
              </a:ext>
            </a:extLst>
          </p:cNvPr>
          <p:cNvSpPr>
            <a:spLocks noGrp="1"/>
          </p:cNvSpPr>
          <p:nvPr>
            <p:ph type="title"/>
          </p:nvPr>
        </p:nvSpPr>
        <p:spPr>
          <a:xfrm>
            <a:off x="457200" y="0"/>
            <a:ext cx="8229600" cy="1143000"/>
          </a:xfrm>
        </p:spPr>
        <p:txBody>
          <a:bodyPr/>
          <a:lstStyle/>
          <a:p>
            <a:r>
              <a:rPr lang="en-US" b="1" dirty="0" err="1">
                <a:solidFill>
                  <a:srgbClr val="0070C0"/>
                </a:solidFill>
              </a:rPr>
              <a:t>DaLI</a:t>
            </a:r>
            <a:r>
              <a:rPr lang="en-US" b="1" dirty="0">
                <a:solidFill>
                  <a:srgbClr val="0070C0"/>
                </a:solidFill>
              </a:rPr>
              <a:t> Storage</a:t>
            </a:r>
          </a:p>
        </p:txBody>
      </p:sp>
      <p:sp>
        <p:nvSpPr>
          <p:cNvPr id="3" name="Content Placeholder 2">
            <a:extLst>
              <a:ext uri="{FF2B5EF4-FFF2-40B4-BE49-F238E27FC236}">
                <a16:creationId xmlns:a16="http://schemas.microsoft.com/office/drawing/2014/main" id="{C3C5150C-C712-4949-B6D1-E82D2C848C9A}"/>
              </a:ext>
            </a:extLst>
          </p:cNvPr>
          <p:cNvSpPr>
            <a:spLocks noGrp="1"/>
          </p:cNvSpPr>
          <p:nvPr>
            <p:ph idx="1"/>
          </p:nvPr>
        </p:nvSpPr>
        <p:spPr>
          <a:xfrm>
            <a:off x="457200" y="1143000"/>
            <a:ext cx="8229600" cy="5377302"/>
          </a:xfrm>
        </p:spPr>
        <p:txBody>
          <a:bodyPr>
            <a:normAutofit/>
          </a:bodyPr>
          <a:lstStyle/>
          <a:p>
            <a:r>
              <a:rPr lang="en-US" dirty="0"/>
              <a:t>Capacity Storage: </a:t>
            </a:r>
            <a:r>
              <a:rPr lang="en-US" b="1" dirty="0"/>
              <a:t>~ 2 PB storage usable</a:t>
            </a:r>
          </a:p>
          <a:p>
            <a:pPr lvl="1"/>
            <a:r>
              <a:rPr lang="en-US" dirty="0"/>
              <a:t>DDN </a:t>
            </a:r>
            <a:r>
              <a:rPr lang="en-US" dirty="0" err="1"/>
              <a:t>GridScaler</a:t>
            </a:r>
            <a:r>
              <a:rPr lang="en-US" dirty="0"/>
              <a:t> 14,000Xe</a:t>
            </a:r>
          </a:p>
          <a:p>
            <a:pPr lvl="1"/>
            <a:r>
              <a:rPr lang="en-US" dirty="0"/>
              <a:t>420x 10TB Near-line 7.2K SAS HDD</a:t>
            </a:r>
          </a:p>
          <a:p>
            <a:pPr lvl="1"/>
            <a:r>
              <a:rPr lang="en-US" dirty="0"/>
              <a:t>12x  1.92TB  SAS SSD  metadata</a:t>
            </a:r>
          </a:p>
          <a:p>
            <a:pPr lvl="1"/>
            <a:r>
              <a:rPr lang="en-US" dirty="0"/>
              <a:t>Usable capacity:  2PB</a:t>
            </a:r>
          </a:p>
          <a:p>
            <a:pPr lvl="1"/>
            <a:r>
              <a:rPr lang="en-US" dirty="0"/>
              <a:t>GPFS file system</a:t>
            </a:r>
          </a:p>
          <a:p>
            <a:r>
              <a:rPr lang="en-US" dirty="0"/>
              <a:t>Cost effective storage</a:t>
            </a:r>
          </a:p>
          <a:p>
            <a:r>
              <a:rPr lang="en-US" dirty="0"/>
              <a:t>Tape backup</a:t>
            </a:r>
          </a:p>
        </p:txBody>
      </p:sp>
      <p:pic>
        <p:nvPicPr>
          <p:cNvPr id="4" name="Picture 2">
            <a:extLst>
              <a:ext uri="{FF2B5EF4-FFF2-40B4-BE49-F238E27FC236}">
                <a16:creationId xmlns:a16="http://schemas.microsoft.com/office/drawing/2014/main" id="{1C18A59E-9C89-CA4F-A42B-B8CECFE608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747" t="13464" r="38454" b="79477"/>
          <a:stretch/>
        </p:blipFill>
        <p:spPr bwMode="auto">
          <a:xfrm>
            <a:off x="0" y="6249437"/>
            <a:ext cx="9143999" cy="6110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4">
            <a:extLst>
              <a:ext uri="{FF2B5EF4-FFF2-40B4-BE49-F238E27FC236}">
                <a16:creationId xmlns:a16="http://schemas.microsoft.com/office/drawing/2014/main" id="{D045886B-AFD4-124D-B440-5514390F3602}"/>
              </a:ext>
            </a:extLst>
          </p:cNvPr>
          <p:cNvPicPr>
            <a:picLocks noChangeAspect="1"/>
          </p:cNvPicPr>
          <p:nvPr/>
        </p:nvPicPr>
        <p:blipFill>
          <a:blip r:embed="rId3"/>
          <a:stretch>
            <a:fillRect/>
          </a:stretch>
        </p:blipFill>
        <p:spPr>
          <a:xfrm>
            <a:off x="2490787" y="6314129"/>
            <a:ext cx="4162425" cy="449542"/>
          </a:xfrm>
          <a:prstGeom prst="rect">
            <a:avLst/>
          </a:prstGeom>
        </p:spPr>
      </p:pic>
    </p:spTree>
    <p:extLst>
      <p:ext uri="{BB962C8B-B14F-4D97-AF65-F5344CB8AC3E}">
        <p14:creationId xmlns:p14="http://schemas.microsoft.com/office/powerpoint/2010/main" val="2956946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488EE-0125-6E44-90E6-B5497F7E874C}"/>
              </a:ext>
            </a:extLst>
          </p:cNvPr>
          <p:cNvSpPr>
            <a:spLocks noGrp="1"/>
          </p:cNvSpPr>
          <p:nvPr>
            <p:ph type="title"/>
          </p:nvPr>
        </p:nvSpPr>
        <p:spPr>
          <a:xfrm>
            <a:off x="457199" y="-119500"/>
            <a:ext cx="8229600" cy="1143000"/>
          </a:xfrm>
        </p:spPr>
        <p:txBody>
          <a:bodyPr/>
          <a:lstStyle/>
          <a:p>
            <a:r>
              <a:rPr lang="en-US" b="1" dirty="0">
                <a:solidFill>
                  <a:srgbClr val="0070C0"/>
                </a:solidFill>
              </a:rPr>
              <a:t>Software available on DaLI</a:t>
            </a:r>
          </a:p>
        </p:txBody>
      </p:sp>
      <p:pic>
        <p:nvPicPr>
          <p:cNvPr id="4" name="Picture 2">
            <a:extLst>
              <a:ext uri="{FF2B5EF4-FFF2-40B4-BE49-F238E27FC236}">
                <a16:creationId xmlns:a16="http://schemas.microsoft.com/office/drawing/2014/main" id="{3E37EDE2-7D46-CD4B-A673-F88E956610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747" t="13464" r="38454" b="79477"/>
          <a:stretch/>
        </p:blipFill>
        <p:spPr bwMode="auto">
          <a:xfrm>
            <a:off x="0" y="6214268"/>
            <a:ext cx="9143999" cy="6110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4">
            <a:extLst>
              <a:ext uri="{FF2B5EF4-FFF2-40B4-BE49-F238E27FC236}">
                <a16:creationId xmlns:a16="http://schemas.microsoft.com/office/drawing/2014/main" id="{C76A70E8-8C66-8B4F-8FBB-D6BB637187C7}"/>
              </a:ext>
            </a:extLst>
          </p:cNvPr>
          <p:cNvPicPr>
            <a:picLocks noChangeAspect="1"/>
          </p:cNvPicPr>
          <p:nvPr/>
        </p:nvPicPr>
        <p:blipFill>
          <a:blip r:embed="rId3"/>
          <a:stretch>
            <a:fillRect/>
          </a:stretch>
        </p:blipFill>
        <p:spPr>
          <a:xfrm>
            <a:off x="2490787" y="6314129"/>
            <a:ext cx="4162425" cy="449542"/>
          </a:xfrm>
          <a:prstGeom prst="rect">
            <a:avLst/>
          </a:prstGeom>
        </p:spPr>
      </p:pic>
      <p:sp>
        <p:nvSpPr>
          <p:cNvPr id="6" name="Content Placeholder 2">
            <a:extLst>
              <a:ext uri="{FF2B5EF4-FFF2-40B4-BE49-F238E27FC236}">
                <a16:creationId xmlns:a16="http://schemas.microsoft.com/office/drawing/2014/main" id="{B70A609F-615E-0842-B555-CC98F8FFB219}"/>
              </a:ext>
            </a:extLst>
          </p:cNvPr>
          <p:cNvSpPr>
            <a:spLocks noGrp="1"/>
          </p:cNvSpPr>
          <p:nvPr>
            <p:ph idx="1"/>
          </p:nvPr>
        </p:nvSpPr>
        <p:spPr>
          <a:xfrm>
            <a:off x="457199" y="1023500"/>
            <a:ext cx="8229600" cy="4525963"/>
          </a:xfrm>
        </p:spPr>
        <p:txBody>
          <a:bodyPr/>
          <a:lstStyle/>
          <a:p>
            <a:endParaRPr lang="en-US" dirty="0"/>
          </a:p>
          <a:p>
            <a:r>
              <a:rPr lang="en-US" dirty="0"/>
              <a:t>All the modules that are available on Midway2 are loadable using module command</a:t>
            </a:r>
          </a:p>
          <a:p>
            <a:endParaRPr lang="en-US" dirty="0"/>
          </a:p>
        </p:txBody>
      </p:sp>
    </p:spTree>
    <p:extLst>
      <p:ext uri="{BB962C8B-B14F-4D97-AF65-F5344CB8AC3E}">
        <p14:creationId xmlns:p14="http://schemas.microsoft.com/office/powerpoint/2010/main" val="3350823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C7DDA-3035-A944-B881-9E15A8EA3225}"/>
              </a:ext>
            </a:extLst>
          </p:cNvPr>
          <p:cNvSpPr>
            <a:spLocks noGrp="1"/>
          </p:cNvSpPr>
          <p:nvPr>
            <p:ph type="title"/>
          </p:nvPr>
        </p:nvSpPr>
        <p:spPr/>
        <p:txBody>
          <a:bodyPr/>
          <a:lstStyle/>
          <a:p>
            <a:r>
              <a:rPr lang="en-US" b="1" dirty="0">
                <a:solidFill>
                  <a:srgbClr val="0070C0"/>
                </a:solidFill>
              </a:rPr>
              <a:t>Transfer your data</a:t>
            </a:r>
          </a:p>
        </p:txBody>
      </p:sp>
      <p:pic>
        <p:nvPicPr>
          <p:cNvPr id="4" name="Picture 3">
            <a:extLst>
              <a:ext uri="{FF2B5EF4-FFF2-40B4-BE49-F238E27FC236}">
                <a16:creationId xmlns:a16="http://schemas.microsoft.com/office/drawing/2014/main" id="{2ED12BFA-F7F0-604E-B2C5-65B61E28D750}"/>
              </a:ext>
            </a:extLst>
          </p:cNvPr>
          <p:cNvPicPr>
            <a:picLocks noChangeAspect="1"/>
          </p:cNvPicPr>
          <p:nvPr/>
        </p:nvPicPr>
        <p:blipFill>
          <a:blip r:embed="rId2"/>
          <a:stretch>
            <a:fillRect/>
          </a:stretch>
        </p:blipFill>
        <p:spPr>
          <a:xfrm>
            <a:off x="0" y="1169894"/>
            <a:ext cx="9144000" cy="4518212"/>
          </a:xfrm>
          <a:prstGeom prst="rect">
            <a:avLst/>
          </a:prstGeom>
        </p:spPr>
      </p:pic>
      <p:sp>
        <p:nvSpPr>
          <p:cNvPr id="5" name="TextBox 4">
            <a:extLst>
              <a:ext uri="{FF2B5EF4-FFF2-40B4-BE49-F238E27FC236}">
                <a16:creationId xmlns:a16="http://schemas.microsoft.com/office/drawing/2014/main" id="{EC60A460-C2DA-A541-99AF-B9969576E2D9}"/>
              </a:ext>
            </a:extLst>
          </p:cNvPr>
          <p:cNvSpPr txBox="1"/>
          <p:nvPr/>
        </p:nvSpPr>
        <p:spPr>
          <a:xfrm>
            <a:off x="1197233" y="5896303"/>
            <a:ext cx="7447296" cy="830997"/>
          </a:xfrm>
          <a:prstGeom prst="rect">
            <a:avLst/>
          </a:prstGeom>
          <a:noFill/>
        </p:spPr>
        <p:txBody>
          <a:bodyPr wrap="none" rtlCol="0">
            <a:spAutoFit/>
          </a:bodyPr>
          <a:lstStyle/>
          <a:p>
            <a:pPr algn="ctr"/>
            <a:r>
              <a:rPr lang="en-US" sz="2400" b="1" dirty="0"/>
              <a:t>Globus lets you efficiently, securely, and reliably transfer </a:t>
            </a:r>
          </a:p>
          <a:p>
            <a:pPr algn="ctr"/>
            <a:r>
              <a:rPr lang="en-US" sz="2400" b="1" dirty="0"/>
              <a:t>data directly between systems</a:t>
            </a:r>
          </a:p>
        </p:txBody>
      </p:sp>
    </p:spTree>
    <p:extLst>
      <p:ext uri="{BB962C8B-B14F-4D97-AF65-F5344CB8AC3E}">
        <p14:creationId xmlns:p14="http://schemas.microsoft.com/office/powerpoint/2010/main" val="16363622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1E828-FCC2-614B-A34E-72BE1C9FD11D}"/>
              </a:ext>
            </a:extLst>
          </p:cNvPr>
          <p:cNvSpPr>
            <a:spLocks noGrp="1"/>
          </p:cNvSpPr>
          <p:nvPr>
            <p:ph type="title"/>
          </p:nvPr>
        </p:nvSpPr>
        <p:spPr/>
        <p:txBody>
          <a:bodyPr/>
          <a:lstStyle/>
          <a:p>
            <a:r>
              <a:rPr lang="en-US" b="1" dirty="0">
                <a:solidFill>
                  <a:srgbClr val="0070C0"/>
                </a:solidFill>
              </a:rPr>
              <a:t>Data Transport : Globus</a:t>
            </a:r>
          </a:p>
        </p:txBody>
      </p:sp>
      <p:sp>
        <p:nvSpPr>
          <p:cNvPr id="3" name="Content Placeholder 2">
            <a:extLst>
              <a:ext uri="{FF2B5EF4-FFF2-40B4-BE49-F238E27FC236}">
                <a16:creationId xmlns:a16="http://schemas.microsoft.com/office/drawing/2014/main" id="{41BE67EF-5D6B-C445-B69E-07D9D0F38148}"/>
              </a:ext>
            </a:extLst>
          </p:cNvPr>
          <p:cNvSpPr>
            <a:spLocks noGrp="1"/>
          </p:cNvSpPr>
          <p:nvPr>
            <p:ph idx="1"/>
          </p:nvPr>
        </p:nvSpPr>
        <p:spPr>
          <a:xfrm>
            <a:off x="6337738" y="1600200"/>
            <a:ext cx="2349062" cy="4525963"/>
          </a:xfrm>
        </p:spPr>
        <p:txBody>
          <a:bodyPr/>
          <a:lstStyle/>
          <a:p>
            <a:pPr marL="0" indent="0" algn="ctr">
              <a:buNone/>
            </a:pPr>
            <a:endParaRPr lang="en-US" dirty="0"/>
          </a:p>
          <a:p>
            <a:pPr marL="0" indent="0" algn="ctr">
              <a:buNone/>
            </a:pPr>
            <a:r>
              <a:rPr lang="en-US" dirty="0"/>
              <a:t> high-performance data transfers between systems </a:t>
            </a:r>
          </a:p>
        </p:txBody>
      </p:sp>
      <p:pic>
        <p:nvPicPr>
          <p:cNvPr id="4" name="Picture 3">
            <a:extLst>
              <a:ext uri="{FF2B5EF4-FFF2-40B4-BE49-F238E27FC236}">
                <a16:creationId xmlns:a16="http://schemas.microsoft.com/office/drawing/2014/main" id="{A96A858D-ED2A-1140-B1A8-9FA738D2DC78}"/>
              </a:ext>
            </a:extLst>
          </p:cNvPr>
          <p:cNvPicPr>
            <a:picLocks noChangeAspect="1"/>
          </p:cNvPicPr>
          <p:nvPr/>
        </p:nvPicPr>
        <p:blipFill>
          <a:blip r:embed="rId2"/>
          <a:stretch>
            <a:fillRect/>
          </a:stretch>
        </p:blipFill>
        <p:spPr>
          <a:xfrm>
            <a:off x="630621" y="1812131"/>
            <a:ext cx="5486400" cy="4102100"/>
          </a:xfrm>
          <a:prstGeom prst="rect">
            <a:avLst/>
          </a:prstGeom>
        </p:spPr>
      </p:pic>
      <p:pic>
        <p:nvPicPr>
          <p:cNvPr id="5" name="Picture 2">
            <a:extLst>
              <a:ext uri="{FF2B5EF4-FFF2-40B4-BE49-F238E27FC236}">
                <a16:creationId xmlns:a16="http://schemas.microsoft.com/office/drawing/2014/main" id="{6F0C2853-F979-4342-A72A-9A4F291F7B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747" t="13464" r="38454" b="79477"/>
          <a:stretch/>
        </p:blipFill>
        <p:spPr bwMode="auto">
          <a:xfrm>
            <a:off x="0" y="6249437"/>
            <a:ext cx="9143999" cy="6110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41F43FA9-A057-AB4E-B4FC-6165ED3649A9}"/>
              </a:ext>
            </a:extLst>
          </p:cNvPr>
          <p:cNvPicPr>
            <a:picLocks noChangeAspect="1"/>
          </p:cNvPicPr>
          <p:nvPr/>
        </p:nvPicPr>
        <p:blipFill>
          <a:blip r:embed="rId4"/>
          <a:stretch>
            <a:fillRect/>
          </a:stretch>
        </p:blipFill>
        <p:spPr>
          <a:xfrm>
            <a:off x="2490787" y="6314129"/>
            <a:ext cx="4162425" cy="449542"/>
          </a:xfrm>
          <a:prstGeom prst="rect">
            <a:avLst/>
          </a:prstGeom>
        </p:spPr>
      </p:pic>
    </p:spTree>
    <p:extLst>
      <p:ext uri="{BB962C8B-B14F-4D97-AF65-F5344CB8AC3E}">
        <p14:creationId xmlns:p14="http://schemas.microsoft.com/office/powerpoint/2010/main" val="8086321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1E828-FCC2-614B-A34E-72BE1C9FD11D}"/>
              </a:ext>
            </a:extLst>
          </p:cNvPr>
          <p:cNvSpPr>
            <a:spLocks noGrp="1"/>
          </p:cNvSpPr>
          <p:nvPr>
            <p:ph type="title"/>
          </p:nvPr>
        </p:nvSpPr>
        <p:spPr/>
        <p:txBody>
          <a:bodyPr/>
          <a:lstStyle/>
          <a:p>
            <a:r>
              <a:rPr lang="en-US" b="1" dirty="0">
                <a:solidFill>
                  <a:srgbClr val="0070C0"/>
                </a:solidFill>
              </a:rPr>
              <a:t>How to use Globus? </a:t>
            </a:r>
          </a:p>
        </p:txBody>
      </p:sp>
      <p:pic>
        <p:nvPicPr>
          <p:cNvPr id="5" name="Picture 2">
            <a:extLst>
              <a:ext uri="{FF2B5EF4-FFF2-40B4-BE49-F238E27FC236}">
                <a16:creationId xmlns:a16="http://schemas.microsoft.com/office/drawing/2014/main" id="{6F0C2853-F979-4342-A72A-9A4F291F7B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747" t="13464" r="38454" b="79477"/>
          <a:stretch/>
        </p:blipFill>
        <p:spPr bwMode="auto">
          <a:xfrm>
            <a:off x="0" y="6249437"/>
            <a:ext cx="9143999" cy="6110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41F43FA9-A057-AB4E-B4FC-6165ED3649A9}"/>
              </a:ext>
            </a:extLst>
          </p:cNvPr>
          <p:cNvPicPr>
            <a:picLocks noChangeAspect="1"/>
          </p:cNvPicPr>
          <p:nvPr/>
        </p:nvPicPr>
        <p:blipFill>
          <a:blip r:embed="rId3"/>
          <a:stretch>
            <a:fillRect/>
          </a:stretch>
        </p:blipFill>
        <p:spPr>
          <a:xfrm>
            <a:off x="2490787" y="6314129"/>
            <a:ext cx="4162425" cy="449542"/>
          </a:xfrm>
          <a:prstGeom prst="rect">
            <a:avLst/>
          </a:prstGeom>
        </p:spPr>
      </p:pic>
      <p:sp>
        <p:nvSpPr>
          <p:cNvPr id="7" name="Content Placeholder 6">
            <a:extLst>
              <a:ext uri="{FF2B5EF4-FFF2-40B4-BE49-F238E27FC236}">
                <a16:creationId xmlns:a16="http://schemas.microsoft.com/office/drawing/2014/main" id="{51F6CA09-6341-0948-B65C-6F1192100089}"/>
              </a:ext>
            </a:extLst>
          </p:cNvPr>
          <p:cNvSpPr>
            <a:spLocks noGrp="1"/>
          </p:cNvSpPr>
          <p:nvPr>
            <p:ph idx="1"/>
          </p:nvPr>
        </p:nvSpPr>
        <p:spPr>
          <a:xfrm>
            <a:off x="457200" y="1166018"/>
            <a:ext cx="8229600" cy="4525963"/>
          </a:xfrm>
        </p:spPr>
        <p:txBody>
          <a:bodyPr/>
          <a:lstStyle/>
          <a:p>
            <a:r>
              <a:rPr lang="en-US" dirty="0">
                <a:hlinkClick r:id="rId4"/>
              </a:rPr>
              <a:t>https://globus.rcc.uchicago.edu/</a:t>
            </a:r>
            <a:endParaRPr lang="en-US" dirty="0"/>
          </a:p>
          <a:p>
            <a:endParaRPr lang="en-US" dirty="0"/>
          </a:p>
        </p:txBody>
      </p:sp>
      <p:pic>
        <p:nvPicPr>
          <p:cNvPr id="10" name="Picture 9">
            <a:extLst>
              <a:ext uri="{FF2B5EF4-FFF2-40B4-BE49-F238E27FC236}">
                <a16:creationId xmlns:a16="http://schemas.microsoft.com/office/drawing/2014/main" id="{44506FC9-03E5-414B-BF60-E571E582430F}"/>
              </a:ext>
            </a:extLst>
          </p:cNvPr>
          <p:cNvPicPr>
            <a:picLocks noChangeAspect="1"/>
          </p:cNvPicPr>
          <p:nvPr/>
        </p:nvPicPr>
        <p:blipFill>
          <a:blip r:embed="rId5"/>
          <a:stretch>
            <a:fillRect/>
          </a:stretch>
        </p:blipFill>
        <p:spPr>
          <a:xfrm>
            <a:off x="693683" y="1975094"/>
            <a:ext cx="7304690" cy="4037079"/>
          </a:xfrm>
          <a:prstGeom prst="rect">
            <a:avLst/>
          </a:prstGeom>
        </p:spPr>
      </p:pic>
      <p:pic>
        <p:nvPicPr>
          <p:cNvPr id="13" name="Picture 12">
            <a:extLst>
              <a:ext uri="{FF2B5EF4-FFF2-40B4-BE49-F238E27FC236}">
                <a16:creationId xmlns:a16="http://schemas.microsoft.com/office/drawing/2014/main" id="{DB414644-44DD-944A-8F7C-68A32D01E063}"/>
              </a:ext>
            </a:extLst>
          </p:cNvPr>
          <p:cNvPicPr>
            <a:picLocks noChangeAspect="1"/>
          </p:cNvPicPr>
          <p:nvPr/>
        </p:nvPicPr>
        <p:blipFill>
          <a:blip r:embed="rId6"/>
          <a:stretch>
            <a:fillRect/>
          </a:stretch>
        </p:blipFill>
        <p:spPr>
          <a:xfrm>
            <a:off x="0" y="1768642"/>
            <a:ext cx="9144000" cy="3320716"/>
          </a:xfrm>
          <a:prstGeom prst="rect">
            <a:avLst/>
          </a:prstGeom>
        </p:spPr>
      </p:pic>
    </p:spTree>
    <p:extLst>
      <p:ext uri="{BB962C8B-B14F-4D97-AF65-F5344CB8AC3E}">
        <p14:creationId xmlns:p14="http://schemas.microsoft.com/office/powerpoint/2010/main" val="4190477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0"/>
                                        </p:tgtEl>
                                        <p:attrNameLst>
                                          <p:attrName>style.opacity</p:attrName>
                                        </p:attrNameLst>
                                      </p:cBhvr>
                                      <p:to>
                                        <p:strVal val="0.5"/>
                                      </p:to>
                                    </p:set>
                                    <p:animEffect filter="image" prLst="opacity: 0.5">
                                      <p:cBhvr rctx="IE">
                                        <p:cTn id="7" dur="indefinite"/>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3203"/>
            <a:ext cx="8229600" cy="1143000"/>
          </a:xfrm>
        </p:spPr>
        <p:txBody>
          <a:bodyPr/>
          <a:lstStyle/>
          <a:p>
            <a:r>
              <a:rPr lang="en-US" b="1" dirty="0">
                <a:solidFill>
                  <a:srgbClr val="FFFF00"/>
                </a:solidFill>
                <a:latin typeface="+mn-lt"/>
                <a:cs typeface="Palatino Linotype"/>
              </a:rPr>
              <a:t>Outline</a:t>
            </a:r>
          </a:p>
        </p:txBody>
      </p:sp>
      <p:sp>
        <p:nvSpPr>
          <p:cNvPr id="3" name="Content Placeholder 2"/>
          <p:cNvSpPr>
            <a:spLocks noGrp="1"/>
          </p:cNvSpPr>
          <p:nvPr>
            <p:ph idx="1"/>
          </p:nvPr>
        </p:nvSpPr>
        <p:spPr>
          <a:xfrm>
            <a:off x="300037" y="1113453"/>
            <a:ext cx="8543925" cy="4172225"/>
          </a:xfrm>
          <a:noFill/>
        </p:spPr>
        <p:txBody>
          <a:bodyPr>
            <a:normAutofit lnSpcReduction="10000"/>
          </a:bodyPr>
          <a:lstStyle/>
          <a:p>
            <a:pPr lvl="1">
              <a:buFont typeface="Arial" charset="0"/>
              <a:buChar char="•"/>
            </a:pPr>
            <a:r>
              <a:rPr lang="en-US" sz="3200" dirty="0">
                <a:solidFill>
                  <a:schemeClr val="bg1"/>
                </a:solidFill>
              </a:rPr>
              <a:t>Introduction and Motivation</a:t>
            </a:r>
          </a:p>
          <a:p>
            <a:pPr lvl="1">
              <a:buFont typeface="Arial" charset="0"/>
              <a:buChar char="•"/>
            </a:pPr>
            <a:r>
              <a:rPr lang="en-US" sz="3200" dirty="0">
                <a:solidFill>
                  <a:schemeClr val="bg1"/>
                </a:solidFill>
              </a:rPr>
              <a:t>Data Management</a:t>
            </a:r>
          </a:p>
          <a:p>
            <a:pPr lvl="1">
              <a:buFont typeface="Arial" charset="0"/>
              <a:buChar char="•"/>
            </a:pPr>
            <a:r>
              <a:rPr lang="en-US" sz="3200" dirty="0">
                <a:solidFill>
                  <a:schemeClr val="bg1"/>
                </a:solidFill>
              </a:rPr>
              <a:t>The </a:t>
            </a:r>
            <a:r>
              <a:rPr lang="en-US" sz="3200" dirty="0" err="1">
                <a:solidFill>
                  <a:schemeClr val="bg1"/>
                </a:solidFill>
              </a:rPr>
              <a:t>DaLI</a:t>
            </a:r>
            <a:r>
              <a:rPr lang="en-US" sz="3200" dirty="0">
                <a:solidFill>
                  <a:schemeClr val="bg1"/>
                </a:solidFill>
              </a:rPr>
              <a:t> platform</a:t>
            </a:r>
          </a:p>
          <a:p>
            <a:pPr lvl="2">
              <a:buFont typeface="Arial" charset="0"/>
              <a:buChar char="•"/>
            </a:pPr>
            <a:r>
              <a:rPr lang="en-US" sz="2800" dirty="0" err="1">
                <a:solidFill>
                  <a:schemeClr val="bg1"/>
                </a:solidFill>
              </a:rPr>
              <a:t>DaLI</a:t>
            </a:r>
            <a:r>
              <a:rPr lang="en-US" sz="2800" dirty="0">
                <a:solidFill>
                  <a:schemeClr val="bg1"/>
                </a:solidFill>
              </a:rPr>
              <a:t> compute nodes and Data mover</a:t>
            </a:r>
          </a:p>
          <a:p>
            <a:pPr lvl="2">
              <a:buFont typeface="Arial" charset="0"/>
              <a:buChar char="•"/>
            </a:pPr>
            <a:r>
              <a:rPr lang="en-US" sz="2800" dirty="0" err="1">
                <a:solidFill>
                  <a:schemeClr val="bg1"/>
                </a:solidFill>
              </a:rPr>
              <a:t>DaLI</a:t>
            </a:r>
            <a:r>
              <a:rPr lang="en-US" sz="2800" dirty="0">
                <a:solidFill>
                  <a:schemeClr val="bg1"/>
                </a:solidFill>
              </a:rPr>
              <a:t> storage </a:t>
            </a:r>
          </a:p>
          <a:p>
            <a:pPr lvl="2">
              <a:buFont typeface="Arial" charset="0"/>
              <a:buChar char="•"/>
            </a:pPr>
            <a:r>
              <a:rPr lang="en-US" sz="2800" dirty="0">
                <a:solidFill>
                  <a:schemeClr val="bg1"/>
                </a:solidFill>
              </a:rPr>
              <a:t>Software on </a:t>
            </a:r>
            <a:r>
              <a:rPr lang="en-US" sz="2800" dirty="0" err="1">
                <a:solidFill>
                  <a:schemeClr val="bg1"/>
                </a:solidFill>
              </a:rPr>
              <a:t>DaLI</a:t>
            </a:r>
            <a:endParaRPr lang="en-US" sz="2800" dirty="0">
              <a:solidFill>
                <a:schemeClr val="bg1"/>
              </a:solidFill>
            </a:endParaRPr>
          </a:p>
          <a:p>
            <a:pPr lvl="2">
              <a:buFont typeface="Arial" charset="0"/>
              <a:buChar char="•"/>
            </a:pPr>
            <a:r>
              <a:rPr lang="en-US" sz="2800" dirty="0">
                <a:solidFill>
                  <a:schemeClr val="bg1"/>
                </a:solidFill>
              </a:rPr>
              <a:t>Getting started with using </a:t>
            </a:r>
            <a:r>
              <a:rPr lang="en-US" sz="2800" dirty="0" err="1">
                <a:solidFill>
                  <a:schemeClr val="bg1"/>
                </a:solidFill>
              </a:rPr>
              <a:t>DaLI</a:t>
            </a:r>
            <a:endParaRPr lang="en-US" sz="2800" dirty="0">
              <a:solidFill>
                <a:schemeClr val="bg1"/>
              </a:solidFill>
            </a:endParaRPr>
          </a:p>
          <a:p>
            <a:pPr lvl="1">
              <a:buFont typeface="Arial" charset="0"/>
              <a:buChar char="•"/>
            </a:pPr>
            <a:r>
              <a:rPr lang="en-US" sz="3200" dirty="0">
                <a:solidFill>
                  <a:schemeClr val="bg1"/>
                </a:solidFill>
              </a:rPr>
              <a:t>Examples of supported projects on </a:t>
            </a:r>
            <a:r>
              <a:rPr lang="en-US" sz="3200" dirty="0" err="1">
                <a:solidFill>
                  <a:schemeClr val="bg1"/>
                </a:solidFill>
              </a:rPr>
              <a:t>DaLI</a:t>
            </a:r>
            <a:endParaRPr lang="en-US" sz="3200" dirty="0">
              <a:solidFill>
                <a:schemeClr val="bg1"/>
              </a:solidFill>
            </a:endParaRPr>
          </a:p>
        </p:txBody>
      </p:sp>
      <p:sp>
        <p:nvSpPr>
          <p:cNvPr id="5" name="Slide Number Placeholder 4"/>
          <p:cNvSpPr>
            <a:spLocks noGrp="1"/>
          </p:cNvSpPr>
          <p:nvPr>
            <p:ph type="sldNum" sz="quarter" idx="12"/>
          </p:nvPr>
        </p:nvSpPr>
        <p:spPr/>
        <p:txBody>
          <a:bodyPr/>
          <a:lstStyle/>
          <a:p>
            <a:fld id="{E7921454-9842-364F-AE15-5087F31B435C}" type="slidenum">
              <a:rPr lang="en-US" smtClean="0"/>
              <a:t>2</a:t>
            </a:fld>
            <a:endParaRPr lang="en-US" dirty="0"/>
          </a:p>
        </p:txBody>
      </p:sp>
      <p:pic>
        <p:nvPicPr>
          <p:cNvPr id="9" name="Picture 2">
            <a:extLst>
              <a:ext uri="{FF2B5EF4-FFF2-40B4-BE49-F238E27FC236}">
                <a16:creationId xmlns:a16="http://schemas.microsoft.com/office/drawing/2014/main" id="{AEF13CC9-1AC8-C940-AD65-FCF58B6046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747" t="13464" r="38454" b="79477"/>
          <a:stretch/>
        </p:blipFill>
        <p:spPr bwMode="auto">
          <a:xfrm>
            <a:off x="0" y="6214268"/>
            <a:ext cx="9143999" cy="6110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 name="Picture 9">
            <a:extLst>
              <a:ext uri="{FF2B5EF4-FFF2-40B4-BE49-F238E27FC236}">
                <a16:creationId xmlns:a16="http://schemas.microsoft.com/office/drawing/2014/main" id="{7C98B124-363D-A549-ADA1-F3A1E7E987B8}"/>
              </a:ext>
            </a:extLst>
          </p:cNvPr>
          <p:cNvPicPr>
            <a:picLocks noChangeAspect="1"/>
          </p:cNvPicPr>
          <p:nvPr/>
        </p:nvPicPr>
        <p:blipFill>
          <a:blip r:embed="rId3"/>
          <a:stretch>
            <a:fillRect/>
          </a:stretch>
        </p:blipFill>
        <p:spPr>
          <a:xfrm>
            <a:off x="2490787" y="6314129"/>
            <a:ext cx="4162425" cy="449542"/>
          </a:xfrm>
          <a:prstGeom prst="rect">
            <a:avLst/>
          </a:prstGeom>
        </p:spPr>
      </p:pic>
    </p:spTree>
    <p:extLst>
      <p:ext uri="{BB962C8B-B14F-4D97-AF65-F5344CB8AC3E}">
        <p14:creationId xmlns:p14="http://schemas.microsoft.com/office/powerpoint/2010/main" val="1500128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14EE0D-1E64-DF40-98B7-095B966248B6}"/>
              </a:ext>
            </a:extLst>
          </p:cNvPr>
          <p:cNvPicPr>
            <a:picLocks noChangeAspect="1"/>
          </p:cNvPicPr>
          <p:nvPr/>
        </p:nvPicPr>
        <p:blipFill>
          <a:blip r:embed="rId2"/>
          <a:stretch>
            <a:fillRect/>
          </a:stretch>
        </p:blipFill>
        <p:spPr>
          <a:xfrm>
            <a:off x="7239000" y="0"/>
            <a:ext cx="1905000" cy="1905000"/>
          </a:xfrm>
          <a:prstGeom prst="rect">
            <a:avLst/>
          </a:prstGeom>
        </p:spPr>
      </p:pic>
      <p:sp>
        <p:nvSpPr>
          <p:cNvPr id="2" name="Title 1">
            <a:extLst>
              <a:ext uri="{FF2B5EF4-FFF2-40B4-BE49-F238E27FC236}">
                <a16:creationId xmlns:a16="http://schemas.microsoft.com/office/drawing/2014/main" id="{55F1888C-D8DC-F84D-A6A5-4F6CDA41FA42}"/>
              </a:ext>
            </a:extLst>
          </p:cNvPr>
          <p:cNvSpPr>
            <a:spLocks noGrp="1"/>
          </p:cNvSpPr>
          <p:nvPr>
            <p:ph type="title"/>
          </p:nvPr>
        </p:nvSpPr>
        <p:spPr>
          <a:xfrm>
            <a:off x="457200" y="274638"/>
            <a:ext cx="7221415" cy="1143000"/>
          </a:xfrm>
        </p:spPr>
        <p:txBody>
          <a:bodyPr>
            <a:normAutofit fontScale="90000"/>
          </a:bodyPr>
          <a:lstStyle/>
          <a:p>
            <a:r>
              <a:rPr lang="en-US" b="1" dirty="0" err="1">
                <a:solidFill>
                  <a:srgbClr val="0070C0"/>
                </a:solidFill>
              </a:rPr>
              <a:t>MyTardis</a:t>
            </a:r>
            <a:r>
              <a:rPr lang="en-US" b="1" dirty="0">
                <a:solidFill>
                  <a:srgbClr val="0070C0"/>
                </a:solidFill>
              </a:rPr>
              <a:t>: A data management system</a:t>
            </a:r>
          </a:p>
        </p:txBody>
      </p:sp>
      <p:sp>
        <p:nvSpPr>
          <p:cNvPr id="3" name="Content Placeholder 2">
            <a:extLst>
              <a:ext uri="{FF2B5EF4-FFF2-40B4-BE49-F238E27FC236}">
                <a16:creationId xmlns:a16="http://schemas.microsoft.com/office/drawing/2014/main" id="{FE79EECE-5E60-C64C-965D-5C42EAE774D0}"/>
              </a:ext>
            </a:extLst>
          </p:cNvPr>
          <p:cNvSpPr>
            <a:spLocks noGrp="1"/>
          </p:cNvSpPr>
          <p:nvPr>
            <p:ph idx="1"/>
          </p:nvPr>
        </p:nvSpPr>
        <p:spPr/>
        <p:txBody>
          <a:bodyPr>
            <a:normAutofit fontScale="62500" lnSpcReduction="20000"/>
          </a:bodyPr>
          <a:lstStyle/>
          <a:p>
            <a:r>
              <a:rPr lang="en-US" dirty="0"/>
              <a:t>Capture data at its source: ensures the data is Findable and Accessible</a:t>
            </a:r>
          </a:p>
          <a:p>
            <a:r>
              <a:rPr lang="en-US" dirty="0"/>
              <a:t>Add value to instrument. Extensible data processing architecture. Partner with users to develop unique views and filtering of data</a:t>
            </a:r>
          </a:p>
          <a:p>
            <a:r>
              <a:rPr lang="en-US" dirty="0"/>
              <a:t>Distribute data without a fuss: Securely and automatically shifting data from instrument to repository, accessible by the right users or user groups.</a:t>
            </a:r>
          </a:p>
          <a:p>
            <a:r>
              <a:rPr lang="en-US" dirty="0"/>
              <a:t>Data publications: Facilities can open selected data to the world, adding key information relating to research publications, derivative data and downstream analysis.</a:t>
            </a:r>
          </a:p>
          <a:p>
            <a:r>
              <a:rPr lang="en-US" dirty="0"/>
              <a:t>Push data to Compute: ‘Push To’ feature allows users to seamlessly transfer data directly from </a:t>
            </a:r>
            <a:r>
              <a:rPr lang="en-US" dirty="0" err="1"/>
              <a:t>MyTardis</a:t>
            </a:r>
            <a:r>
              <a:rPr lang="en-US" dirty="0"/>
              <a:t> to HPC</a:t>
            </a:r>
          </a:p>
          <a:p>
            <a:r>
              <a:rPr lang="en-US" dirty="0"/>
              <a:t>Facility View: provides facility staff with a total view of data generation from all instruments. Filter by user, instrument or browse the summary page for the ultimate view of data activity within the facility. It enables facility staff to fix ownership issues for unowned data, and share data with external researchers.</a:t>
            </a:r>
          </a:p>
        </p:txBody>
      </p:sp>
      <p:pic>
        <p:nvPicPr>
          <p:cNvPr id="5" name="Picture 2">
            <a:extLst>
              <a:ext uri="{FF2B5EF4-FFF2-40B4-BE49-F238E27FC236}">
                <a16:creationId xmlns:a16="http://schemas.microsoft.com/office/drawing/2014/main" id="{47B93CE3-577F-4949-A205-1C9FC04552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747" t="13464" r="38454" b="79477"/>
          <a:stretch/>
        </p:blipFill>
        <p:spPr bwMode="auto">
          <a:xfrm>
            <a:off x="0" y="6249437"/>
            <a:ext cx="9143999" cy="6110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BBAC8035-D25F-614B-9E59-062C4A31FE4B}"/>
              </a:ext>
            </a:extLst>
          </p:cNvPr>
          <p:cNvPicPr>
            <a:picLocks noChangeAspect="1"/>
          </p:cNvPicPr>
          <p:nvPr/>
        </p:nvPicPr>
        <p:blipFill>
          <a:blip r:embed="rId4"/>
          <a:stretch>
            <a:fillRect/>
          </a:stretch>
        </p:blipFill>
        <p:spPr>
          <a:xfrm>
            <a:off x="2490787" y="6314129"/>
            <a:ext cx="4162425" cy="449542"/>
          </a:xfrm>
          <a:prstGeom prst="rect">
            <a:avLst/>
          </a:prstGeom>
        </p:spPr>
      </p:pic>
    </p:spTree>
    <p:extLst>
      <p:ext uri="{BB962C8B-B14F-4D97-AF65-F5344CB8AC3E}">
        <p14:creationId xmlns:p14="http://schemas.microsoft.com/office/powerpoint/2010/main" val="4112218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935D4-A185-AF49-AE4C-A3D5D0424BE7}"/>
              </a:ext>
            </a:extLst>
          </p:cNvPr>
          <p:cNvSpPr>
            <a:spLocks noGrp="1"/>
          </p:cNvSpPr>
          <p:nvPr>
            <p:ph type="title"/>
          </p:nvPr>
        </p:nvSpPr>
        <p:spPr/>
        <p:txBody>
          <a:bodyPr>
            <a:normAutofit/>
          </a:bodyPr>
          <a:lstStyle/>
          <a:p>
            <a:r>
              <a:rPr lang="en-US" b="1" dirty="0" err="1">
                <a:solidFill>
                  <a:srgbClr val="0070C0"/>
                </a:solidFill>
              </a:rPr>
              <a:t>MyTardis</a:t>
            </a:r>
            <a:r>
              <a:rPr lang="en-US" b="1" dirty="0">
                <a:solidFill>
                  <a:srgbClr val="0070C0"/>
                </a:solidFill>
              </a:rPr>
              <a:t>: </a:t>
            </a:r>
            <a:r>
              <a:rPr lang="en-US" b="1" dirty="0" err="1">
                <a:solidFill>
                  <a:srgbClr val="0070C0"/>
                </a:solidFill>
              </a:rPr>
              <a:t>DaLI</a:t>
            </a:r>
            <a:r>
              <a:rPr lang="en-US" b="1" dirty="0">
                <a:solidFill>
                  <a:srgbClr val="0070C0"/>
                </a:solidFill>
              </a:rPr>
              <a:t> installation</a:t>
            </a:r>
            <a:endParaRPr lang="en-US" dirty="0"/>
          </a:p>
        </p:txBody>
      </p:sp>
      <p:pic>
        <p:nvPicPr>
          <p:cNvPr id="5" name="Content Placeholder 4">
            <a:extLst>
              <a:ext uri="{FF2B5EF4-FFF2-40B4-BE49-F238E27FC236}">
                <a16:creationId xmlns:a16="http://schemas.microsoft.com/office/drawing/2014/main" id="{7550D992-AB43-EF4C-BC6C-F165A33B96CA}"/>
              </a:ext>
            </a:extLst>
          </p:cNvPr>
          <p:cNvPicPr>
            <a:picLocks noGrp="1" noChangeAspect="1"/>
          </p:cNvPicPr>
          <p:nvPr>
            <p:ph idx="1"/>
          </p:nvPr>
        </p:nvPicPr>
        <p:blipFill>
          <a:blip r:embed="rId2"/>
          <a:stretch>
            <a:fillRect/>
          </a:stretch>
        </p:blipFill>
        <p:spPr>
          <a:xfrm>
            <a:off x="457200" y="2219417"/>
            <a:ext cx="8338650" cy="3245090"/>
          </a:xfrm>
        </p:spPr>
      </p:pic>
    </p:spTree>
    <p:extLst>
      <p:ext uri="{BB962C8B-B14F-4D97-AF65-F5344CB8AC3E}">
        <p14:creationId xmlns:p14="http://schemas.microsoft.com/office/powerpoint/2010/main" val="79856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63095" y="-206868"/>
            <a:ext cx="8229600" cy="1089737"/>
          </a:xfrm>
        </p:spPr>
        <p:txBody>
          <a:bodyPr/>
          <a:lstStyle/>
          <a:p>
            <a:r>
              <a:rPr lang="en-US" dirty="0">
                <a:solidFill>
                  <a:srgbClr val="0000FF"/>
                </a:solidFill>
              </a:rPr>
              <a:t>How to get an account on </a:t>
            </a:r>
            <a:r>
              <a:rPr lang="en-US" dirty="0" err="1">
                <a:solidFill>
                  <a:srgbClr val="0000FF"/>
                </a:solidFill>
              </a:rPr>
              <a:t>DaLI</a:t>
            </a:r>
            <a:endParaRPr lang="en-US" dirty="0">
              <a:solidFill>
                <a:srgbClr val="0000FF"/>
              </a:solidFill>
            </a:endParaRPr>
          </a:p>
        </p:txBody>
      </p:sp>
      <p:sp>
        <p:nvSpPr>
          <p:cNvPr id="7" name="Content Placeholder 2"/>
          <p:cNvSpPr>
            <a:spLocks noGrp="1"/>
          </p:cNvSpPr>
          <p:nvPr>
            <p:ph idx="1"/>
          </p:nvPr>
        </p:nvSpPr>
        <p:spPr>
          <a:xfrm>
            <a:off x="358422" y="5853383"/>
            <a:ext cx="3855644" cy="1004617"/>
          </a:xfrm>
        </p:spPr>
        <p:txBody>
          <a:bodyPr>
            <a:normAutofit fontScale="85000" lnSpcReduction="10000"/>
          </a:bodyPr>
          <a:lstStyle/>
          <a:p>
            <a:pPr marL="0" indent="0" algn="ctr">
              <a:buNone/>
            </a:pPr>
            <a:r>
              <a:rPr lang="en-US" sz="2600" dirty="0"/>
              <a:t>Complete a form at </a:t>
            </a:r>
            <a:r>
              <a:rPr lang="en-US" sz="2600" dirty="0" err="1"/>
              <a:t>rcc.uchicago.edu</a:t>
            </a:r>
            <a:r>
              <a:rPr lang="en-US" sz="2600" dirty="0"/>
              <a:t> - General User Account requires a PI account</a:t>
            </a:r>
          </a:p>
          <a:p>
            <a:pPr marL="457200" lvl="1" indent="0">
              <a:buNone/>
            </a:pPr>
            <a:endParaRPr lang="en-US" dirty="0"/>
          </a:p>
        </p:txBody>
      </p:sp>
      <p:sp>
        <p:nvSpPr>
          <p:cNvPr id="2" name="Slide Number Placeholder 1"/>
          <p:cNvSpPr>
            <a:spLocks noGrp="1"/>
          </p:cNvSpPr>
          <p:nvPr>
            <p:ph type="sldNum" sz="quarter" idx="12"/>
          </p:nvPr>
        </p:nvSpPr>
        <p:spPr/>
        <p:txBody>
          <a:bodyPr/>
          <a:lstStyle/>
          <a:p>
            <a:fld id="{E7921454-9842-364F-AE15-5087F31B435C}" type="slidenum">
              <a:rPr lang="en-US" smtClean="0"/>
              <a:t>22</a:t>
            </a:fld>
            <a:endParaRPr lang="en-US" dirty="0"/>
          </a:p>
        </p:txBody>
      </p:sp>
      <p:sp>
        <p:nvSpPr>
          <p:cNvPr id="3" name="TextBox 2"/>
          <p:cNvSpPr txBox="1"/>
          <p:nvPr/>
        </p:nvSpPr>
        <p:spPr>
          <a:xfrm>
            <a:off x="1157287" y="1322498"/>
            <a:ext cx="2027414" cy="369332"/>
          </a:xfrm>
          <a:prstGeom prst="rect">
            <a:avLst/>
          </a:prstGeom>
          <a:noFill/>
        </p:spPr>
        <p:txBody>
          <a:bodyPr wrap="none" rtlCol="0">
            <a:spAutoFit/>
          </a:bodyPr>
          <a:lstStyle/>
          <a:p>
            <a:r>
              <a:rPr lang="en-US" b="1" dirty="0">
                <a:solidFill>
                  <a:srgbClr val="9DA729"/>
                </a:solidFill>
              </a:rPr>
              <a:t>PI Account Request</a:t>
            </a:r>
          </a:p>
        </p:txBody>
      </p:sp>
      <p:sp>
        <p:nvSpPr>
          <p:cNvPr id="8" name="TextBox 7"/>
          <p:cNvSpPr txBox="1"/>
          <p:nvPr/>
        </p:nvSpPr>
        <p:spPr>
          <a:xfrm>
            <a:off x="5296758" y="1322498"/>
            <a:ext cx="3083729" cy="369332"/>
          </a:xfrm>
          <a:prstGeom prst="rect">
            <a:avLst/>
          </a:prstGeom>
          <a:noFill/>
        </p:spPr>
        <p:txBody>
          <a:bodyPr wrap="none" rtlCol="0">
            <a:spAutoFit/>
          </a:bodyPr>
          <a:lstStyle/>
          <a:p>
            <a:r>
              <a:rPr lang="en-US" b="1" dirty="0">
                <a:solidFill>
                  <a:srgbClr val="9DA729"/>
                </a:solidFill>
              </a:rPr>
              <a:t>General User Account Request</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422" y="1925707"/>
            <a:ext cx="3855644" cy="376696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9227" y="1874510"/>
            <a:ext cx="3498793" cy="4981397"/>
          </a:xfrm>
          <a:prstGeom prst="rect">
            <a:avLst/>
          </a:prstGeom>
        </p:spPr>
      </p:pic>
      <p:sp>
        <p:nvSpPr>
          <p:cNvPr id="4" name="TextBox 3">
            <a:extLst>
              <a:ext uri="{FF2B5EF4-FFF2-40B4-BE49-F238E27FC236}">
                <a16:creationId xmlns:a16="http://schemas.microsoft.com/office/drawing/2014/main" id="{61AEA391-254C-BF49-8E06-ADCAA1DA3EAE}"/>
              </a:ext>
            </a:extLst>
          </p:cNvPr>
          <p:cNvSpPr txBox="1"/>
          <p:nvPr/>
        </p:nvSpPr>
        <p:spPr>
          <a:xfrm>
            <a:off x="2469550" y="836228"/>
            <a:ext cx="4240969" cy="369332"/>
          </a:xfrm>
          <a:prstGeom prst="rect">
            <a:avLst/>
          </a:prstGeom>
          <a:noFill/>
        </p:spPr>
        <p:txBody>
          <a:bodyPr wrap="none" rtlCol="0">
            <a:spAutoFit/>
          </a:bodyPr>
          <a:lstStyle/>
          <a:p>
            <a:r>
              <a:rPr lang="en-US" dirty="0"/>
              <a:t>Supported projects  and approved projects </a:t>
            </a:r>
          </a:p>
        </p:txBody>
      </p:sp>
    </p:spTree>
    <p:extLst>
      <p:ext uri="{BB962C8B-B14F-4D97-AF65-F5344CB8AC3E}">
        <p14:creationId xmlns:p14="http://schemas.microsoft.com/office/powerpoint/2010/main" val="18286784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66648"/>
            <a:ext cx="8229600" cy="5189702"/>
          </a:xfrm>
        </p:spPr>
        <p:txBody>
          <a:bodyPr>
            <a:normAutofit/>
          </a:bodyPr>
          <a:lstStyle/>
          <a:p>
            <a:r>
              <a:rPr lang="en-US" sz="2800" dirty="0" err="1"/>
              <a:t>DaLI</a:t>
            </a:r>
            <a:r>
              <a:rPr lang="en-US" sz="2800" dirty="0"/>
              <a:t> account credentials are your </a:t>
            </a:r>
            <a:r>
              <a:rPr lang="en-US" sz="2800" dirty="0" err="1"/>
              <a:t>UChicago</a:t>
            </a:r>
            <a:r>
              <a:rPr lang="en-US" sz="2800" dirty="0"/>
              <a:t> </a:t>
            </a:r>
            <a:r>
              <a:rPr lang="en-US" sz="2800" dirty="0" err="1"/>
              <a:t>Cnet</a:t>
            </a:r>
            <a:r>
              <a:rPr lang="en-US" sz="2800" dirty="0"/>
              <a:t> ID and password</a:t>
            </a:r>
          </a:p>
          <a:p>
            <a:pPr marL="0" indent="0">
              <a:buNone/>
            </a:pPr>
            <a:r>
              <a:rPr lang="en-US" dirty="0"/>
              <a:t>  </a:t>
            </a:r>
          </a:p>
          <a:p>
            <a:pPr marL="0" indent="0">
              <a:buNone/>
            </a:pPr>
            <a:endParaRPr lang="en-US" dirty="0"/>
          </a:p>
          <a:p>
            <a:pPr marL="0" indent="0">
              <a:buNone/>
            </a:pPr>
            <a:endParaRPr lang="en-US" dirty="0"/>
          </a:p>
          <a:p>
            <a:r>
              <a:rPr lang="en-US" sz="2800" dirty="0"/>
              <a:t>To login from a terminal</a:t>
            </a:r>
          </a:p>
          <a:p>
            <a:pPr marL="0" indent="0">
              <a:buNone/>
            </a:pPr>
            <a:endParaRPr lang="en-US" dirty="0"/>
          </a:p>
          <a:p>
            <a:pPr marL="0" indent="0">
              <a:buNone/>
            </a:pPr>
            <a:endParaRPr lang="en-US" dirty="0"/>
          </a:p>
          <a:p>
            <a:pPr marL="0" indent="0" algn="ctr">
              <a:buNone/>
            </a:pPr>
            <a:r>
              <a:rPr lang="en-US" sz="2400" dirty="0"/>
              <a:t>Example: </a:t>
            </a:r>
            <a:r>
              <a:rPr lang="en-US" sz="2400" dirty="0" err="1">
                <a:solidFill>
                  <a:schemeClr val="tx2">
                    <a:lumMod val="60000"/>
                    <a:lumOff val="40000"/>
                  </a:schemeClr>
                </a:solidFill>
              </a:rPr>
              <a:t>ssh</a:t>
            </a:r>
            <a:r>
              <a:rPr lang="en-US" sz="2400" dirty="0">
                <a:solidFill>
                  <a:schemeClr val="tx2">
                    <a:lumMod val="60000"/>
                    <a:lumOff val="40000"/>
                  </a:schemeClr>
                </a:solidFill>
              </a:rPr>
              <a:t> </a:t>
            </a:r>
            <a:r>
              <a:rPr lang="en-US" sz="2400" dirty="0" err="1">
                <a:solidFill>
                  <a:schemeClr val="tx2">
                    <a:lumMod val="60000"/>
                    <a:lumOff val="40000"/>
                  </a:schemeClr>
                </a:solidFill>
              </a:rPr>
              <a:t>kazutaka@dali-login.rcc.uchicago.edu</a:t>
            </a:r>
            <a:endParaRPr lang="en-US" sz="2400" dirty="0">
              <a:solidFill>
                <a:schemeClr val="tx2">
                  <a:lumMod val="60000"/>
                  <a:lumOff val="40000"/>
                </a:schemeClr>
              </a:solidFill>
            </a:endParaRPr>
          </a:p>
        </p:txBody>
      </p:sp>
      <p:sp>
        <p:nvSpPr>
          <p:cNvPr id="7" name="Title 1"/>
          <p:cNvSpPr>
            <a:spLocks noGrp="1"/>
          </p:cNvSpPr>
          <p:nvPr>
            <p:ph type="title"/>
          </p:nvPr>
        </p:nvSpPr>
        <p:spPr>
          <a:xfrm>
            <a:off x="457200" y="212378"/>
            <a:ext cx="8229600" cy="1143000"/>
          </a:xfrm>
        </p:spPr>
        <p:txBody>
          <a:bodyPr/>
          <a:lstStyle/>
          <a:p>
            <a:r>
              <a:rPr lang="en-US" b="1" dirty="0">
                <a:solidFill>
                  <a:srgbClr val="0000FF"/>
                </a:solidFill>
              </a:rPr>
              <a:t>Login procedure</a:t>
            </a:r>
          </a:p>
        </p:txBody>
      </p:sp>
      <p:sp>
        <p:nvSpPr>
          <p:cNvPr id="8" name="Slide Number Placeholder 7"/>
          <p:cNvSpPr>
            <a:spLocks noGrp="1"/>
          </p:cNvSpPr>
          <p:nvPr>
            <p:ph type="sldNum" sz="quarter" idx="12"/>
          </p:nvPr>
        </p:nvSpPr>
        <p:spPr/>
        <p:txBody>
          <a:bodyPr/>
          <a:lstStyle/>
          <a:p>
            <a:fld id="{E7921454-9842-364F-AE15-5087F31B435C}" type="slidenum">
              <a:rPr lang="en-US" smtClean="0"/>
              <a:t>23</a:t>
            </a:fld>
            <a:endParaRPr lang="en-US" dirty="0"/>
          </a:p>
        </p:txBody>
      </p:sp>
      <p:sp>
        <p:nvSpPr>
          <p:cNvPr id="9" name="Rounded Rectangle 8">
            <a:extLst>
              <a:ext uri="{FF2B5EF4-FFF2-40B4-BE49-F238E27FC236}">
                <a16:creationId xmlns:a16="http://schemas.microsoft.com/office/drawing/2014/main" id="{FC6D0D25-AC84-B04E-8A90-189FCABB2CB2}"/>
              </a:ext>
            </a:extLst>
          </p:cNvPr>
          <p:cNvSpPr/>
          <p:nvPr/>
        </p:nvSpPr>
        <p:spPr>
          <a:xfrm>
            <a:off x="922289" y="4603643"/>
            <a:ext cx="7162800" cy="685800"/>
          </a:xfrm>
          <a:prstGeom prst="roundRect">
            <a:avLst/>
          </a:prstGeom>
          <a:solidFill>
            <a:schemeClr val="bg1">
              <a:lumMod val="75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effectLst/>
                <a:latin typeface="Consolas"/>
                <a:cs typeface="Consolas"/>
              </a:rPr>
              <a:t>ssh</a:t>
            </a:r>
            <a:r>
              <a:rPr lang="en-US" sz="1600" dirty="0">
                <a:solidFill>
                  <a:schemeClr val="tx1"/>
                </a:solidFill>
                <a:effectLst/>
                <a:latin typeface="Consolas"/>
                <a:cs typeface="Consolas"/>
              </a:rPr>
              <a:t> –Y </a:t>
            </a:r>
            <a:r>
              <a:rPr lang="en-US" sz="1600" dirty="0">
                <a:solidFill>
                  <a:schemeClr val="tx1"/>
                </a:solidFill>
                <a:latin typeface="Consolas"/>
                <a:cs typeface="Consolas"/>
              </a:rPr>
              <a:t>{CNETID}</a:t>
            </a:r>
            <a:r>
              <a:rPr lang="en-US" sz="1600" dirty="0">
                <a:solidFill>
                  <a:schemeClr val="tx1"/>
                </a:solidFill>
                <a:effectLst/>
                <a:latin typeface="Consolas"/>
                <a:cs typeface="Consolas"/>
              </a:rPr>
              <a:t>@</a:t>
            </a:r>
            <a:r>
              <a:rPr lang="en-US" sz="1600" dirty="0" err="1">
                <a:solidFill>
                  <a:schemeClr val="tx1"/>
                </a:solidFill>
                <a:latin typeface="Consolas"/>
                <a:cs typeface="Consolas"/>
              </a:rPr>
              <a:t>dali-login</a:t>
            </a:r>
            <a:r>
              <a:rPr lang="en-US" sz="1600" dirty="0" err="1">
                <a:solidFill>
                  <a:schemeClr val="tx1"/>
                </a:solidFill>
                <a:effectLst/>
                <a:latin typeface="Consolas"/>
                <a:cs typeface="Consolas"/>
              </a:rPr>
              <a:t>.rcc.uchicago.edu</a:t>
            </a:r>
            <a:endParaRPr lang="en-US" sz="1600" dirty="0">
              <a:solidFill>
                <a:schemeClr val="tx1"/>
              </a:solidFill>
              <a:effectLst/>
              <a:latin typeface="Consolas"/>
              <a:cs typeface="Consolas"/>
            </a:endParaRPr>
          </a:p>
        </p:txBody>
      </p:sp>
      <p:sp>
        <p:nvSpPr>
          <p:cNvPr id="11" name="Rounded Rectangle 10">
            <a:extLst>
              <a:ext uri="{FF2B5EF4-FFF2-40B4-BE49-F238E27FC236}">
                <a16:creationId xmlns:a16="http://schemas.microsoft.com/office/drawing/2014/main" id="{BD4B9863-5030-6B4A-A1B7-89AB312F3243}"/>
              </a:ext>
            </a:extLst>
          </p:cNvPr>
          <p:cNvSpPr/>
          <p:nvPr/>
        </p:nvSpPr>
        <p:spPr>
          <a:xfrm>
            <a:off x="901786" y="2211166"/>
            <a:ext cx="7162800" cy="1146889"/>
          </a:xfrm>
          <a:prstGeom prst="roundRect">
            <a:avLst/>
          </a:prstGeom>
          <a:solidFill>
            <a:schemeClr val="bg1">
              <a:lumMod val="75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lvl="1"/>
            <a:r>
              <a:rPr lang="en-US" dirty="0">
                <a:solidFill>
                  <a:schemeClr val="tx1"/>
                </a:solidFill>
                <a:latin typeface="Consolas"/>
                <a:cs typeface="Consolas"/>
              </a:rPr>
              <a:t>Username: your </a:t>
            </a:r>
            <a:r>
              <a:rPr lang="en-US" dirty="0" err="1">
                <a:solidFill>
                  <a:schemeClr val="tx1"/>
                </a:solidFill>
                <a:latin typeface="Consolas"/>
                <a:cs typeface="Consolas"/>
              </a:rPr>
              <a:t>CNetID</a:t>
            </a:r>
            <a:endParaRPr lang="en-US" dirty="0">
              <a:solidFill>
                <a:schemeClr val="tx1"/>
              </a:solidFill>
              <a:latin typeface="Consolas"/>
              <a:cs typeface="Consolas"/>
            </a:endParaRPr>
          </a:p>
          <a:p>
            <a:pPr lvl="1"/>
            <a:r>
              <a:rPr lang="en-US" dirty="0">
                <a:solidFill>
                  <a:schemeClr val="tx1"/>
                </a:solidFill>
                <a:effectLst/>
                <a:latin typeface="Consolas"/>
                <a:cs typeface="Consolas"/>
              </a:rPr>
              <a:t>Password: your </a:t>
            </a:r>
            <a:r>
              <a:rPr lang="en-US" dirty="0" err="1">
                <a:solidFill>
                  <a:schemeClr val="tx1"/>
                </a:solidFill>
                <a:effectLst/>
                <a:latin typeface="Consolas"/>
                <a:cs typeface="Consolas"/>
              </a:rPr>
              <a:t>CNetID</a:t>
            </a:r>
            <a:r>
              <a:rPr lang="en-US" dirty="0">
                <a:solidFill>
                  <a:schemeClr val="tx1"/>
                </a:solidFill>
                <a:effectLst/>
                <a:latin typeface="Consolas"/>
                <a:cs typeface="Consolas"/>
              </a:rPr>
              <a:t> password</a:t>
            </a:r>
          </a:p>
          <a:p>
            <a:pPr lvl="1"/>
            <a:r>
              <a:rPr lang="en-US" dirty="0">
                <a:solidFill>
                  <a:schemeClr val="tx1"/>
                </a:solidFill>
                <a:latin typeface="Consolas"/>
                <a:cs typeface="Consolas"/>
              </a:rPr>
              <a:t>Hostname: </a:t>
            </a:r>
            <a:r>
              <a:rPr lang="en-US" dirty="0" err="1">
                <a:solidFill>
                  <a:schemeClr val="tx1"/>
                </a:solidFill>
                <a:latin typeface="Consolas"/>
                <a:cs typeface="Consolas"/>
              </a:rPr>
              <a:t>dali-login.rcc.uchicago.edu</a:t>
            </a:r>
            <a:endParaRPr lang="en-US" dirty="0">
              <a:solidFill>
                <a:schemeClr val="tx1"/>
              </a:solidFill>
              <a:effectLst/>
              <a:latin typeface="Consolas"/>
              <a:cs typeface="Consolas"/>
            </a:endParaRPr>
          </a:p>
          <a:p>
            <a:pPr algn="ctr"/>
            <a:endParaRPr lang="en-US" sz="1600" dirty="0">
              <a:solidFill>
                <a:schemeClr val="tx1"/>
              </a:solidFill>
              <a:effectLst/>
              <a:latin typeface="Consolas"/>
              <a:cs typeface="Consolas"/>
            </a:endParaRPr>
          </a:p>
        </p:txBody>
      </p:sp>
    </p:spTree>
    <p:extLst>
      <p:ext uri="{BB962C8B-B14F-4D97-AF65-F5344CB8AC3E}">
        <p14:creationId xmlns:p14="http://schemas.microsoft.com/office/powerpoint/2010/main" val="28061224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5111E-1867-B349-B814-C9D835D7B900}"/>
              </a:ext>
            </a:extLst>
          </p:cNvPr>
          <p:cNvSpPr>
            <a:spLocks noGrp="1"/>
          </p:cNvSpPr>
          <p:nvPr>
            <p:ph type="title"/>
          </p:nvPr>
        </p:nvSpPr>
        <p:spPr/>
        <p:txBody>
          <a:bodyPr/>
          <a:lstStyle/>
          <a:p>
            <a:r>
              <a:rPr lang="en-US" b="1" dirty="0">
                <a:solidFill>
                  <a:srgbClr val="0070C0"/>
                </a:solidFill>
              </a:rPr>
              <a:t>Accessing </a:t>
            </a:r>
            <a:r>
              <a:rPr lang="en-US" b="1" dirty="0" err="1">
                <a:solidFill>
                  <a:srgbClr val="0070C0"/>
                </a:solidFill>
              </a:rPr>
              <a:t>DaLI</a:t>
            </a:r>
            <a:endParaRPr lang="en-US" b="1" dirty="0">
              <a:solidFill>
                <a:srgbClr val="0070C0"/>
              </a:solidFill>
            </a:endParaRPr>
          </a:p>
        </p:txBody>
      </p:sp>
      <p:sp>
        <p:nvSpPr>
          <p:cNvPr id="3" name="Content Placeholder 2">
            <a:extLst>
              <a:ext uri="{FF2B5EF4-FFF2-40B4-BE49-F238E27FC236}">
                <a16:creationId xmlns:a16="http://schemas.microsoft.com/office/drawing/2014/main" id="{60379620-DA1E-0445-8D7D-A60384C00544}"/>
              </a:ext>
            </a:extLst>
          </p:cNvPr>
          <p:cNvSpPr>
            <a:spLocks noGrp="1"/>
          </p:cNvSpPr>
          <p:nvPr>
            <p:ph idx="1"/>
          </p:nvPr>
        </p:nvSpPr>
        <p:spPr/>
        <p:txBody>
          <a:bodyPr/>
          <a:lstStyle/>
          <a:p>
            <a:r>
              <a:rPr lang="en-US" dirty="0"/>
              <a:t>Window users: use </a:t>
            </a:r>
            <a:r>
              <a:rPr lang="en-US" dirty="0">
                <a:solidFill>
                  <a:srgbClr val="000000"/>
                </a:solidFill>
                <a:latin typeface="Calibri" charset="0"/>
                <a:ea typeface="Calibri" charset="0"/>
                <a:cs typeface="Calibri" charset="0"/>
              </a:rPr>
              <a:t>either </a:t>
            </a:r>
          </a:p>
          <a:p>
            <a:pPr lvl="1"/>
            <a:r>
              <a:rPr lang="en-US" b="1" dirty="0" err="1">
                <a:solidFill>
                  <a:srgbClr val="000000"/>
                </a:solidFill>
                <a:latin typeface="Calibri" charset="0"/>
                <a:ea typeface="Calibri" charset="0"/>
                <a:cs typeface="Calibri" charset="0"/>
              </a:rPr>
              <a:t>Mobaxterm</a:t>
            </a:r>
            <a:r>
              <a:rPr lang="en-US" dirty="0">
                <a:solidFill>
                  <a:srgbClr val="000000"/>
                </a:solidFill>
                <a:latin typeface="Calibri" charset="0"/>
                <a:ea typeface="Calibri" charset="0"/>
                <a:cs typeface="Calibri" charset="0"/>
              </a:rPr>
              <a:t>: Comes bundled with X Server so it is X11 forwarding capable.</a:t>
            </a:r>
            <a:r>
              <a:rPr lang="en-US" dirty="0"/>
              <a:t> Also has an sftp tab built in to the client </a:t>
            </a:r>
            <a:endParaRPr lang="en-US" dirty="0">
              <a:solidFill>
                <a:srgbClr val="000000"/>
              </a:solidFill>
              <a:latin typeface="Calibri" charset="0"/>
              <a:ea typeface="Calibri" charset="0"/>
              <a:cs typeface="Calibri" charset="0"/>
            </a:endParaRPr>
          </a:p>
          <a:p>
            <a:pPr lvl="1"/>
            <a:r>
              <a:rPr lang="en-US" b="1" dirty="0" err="1">
                <a:solidFill>
                  <a:srgbClr val="000000"/>
                </a:solidFill>
                <a:latin typeface="Calibri" charset="0"/>
                <a:ea typeface="Calibri" charset="0"/>
                <a:cs typeface="Calibri" charset="0"/>
              </a:rPr>
              <a:t>cygwinX</a:t>
            </a:r>
            <a:r>
              <a:rPr lang="en-US" dirty="0">
                <a:solidFill>
                  <a:srgbClr val="000000"/>
                </a:solidFill>
                <a:latin typeface="Calibri" charset="0"/>
                <a:ea typeface="Calibri" charset="0"/>
                <a:cs typeface="Calibri" charset="0"/>
              </a:rPr>
              <a:t> </a:t>
            </a:r>
          </a:p>
          <a:p>
            <a:pPr lvl="1"/>
            <a:r>
              <a:rPr lang="en-US" dirty="0">
                <a:solidFill>
                  <a:srgbClr val="000000"/>
                </a:solidFill>
                <a:latin typeface="Calibri" charset="0"/>
                <a:ea typeface="Calibri" charset="0"/>
                <a:cs typeface="Calibri" charset="0"/>
              </a:rPr>
              <a:t>Windows10 users can use the Windows subsystem for Linux</a:t>
            </a:r>
            <a:endParaRPr lang="en-US" dirty="0"/>
          </a:p>
        </p:txBody>
      </p:sp>
      <p:pic>
        <p:nvPicPr>
          <p:cNvPr id="5" name="Picture 2">
            <a:extLst>
              <a:ext uri="{FF2B5EF4-FFF2-40B4-BE49-F238E27FC236}">
                <a16:creationId xmlns:a16="http://schemas.microsoft.com/office/drawing/2014/main" id="{290BFA00-B542-8C48-8335-33539911DA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747" t="13464" r="38454" b="79477"/>
          <a:stretch/>
        </p:blipFill>
        <p:spPr bwMode="auto">
          <a:xfrm>
            <a:off x="0" y="6214268"/>
            <a:ext cx="9143999" cy="6110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E849FD0E-4ABB-514A-9A86-B22C54212664}"/>
              </a:ext>
            </a:extLst>
          </p:cNvPr>
          <p:cNvPicPr>
            <a:picLocks noChangeAspect="1"/>
          </p:cNvPicPr>
          <p:nvPr/>
        </p:nvPicPr>
        <p:blipFill>
          <a:blip r:embed="rId3"/>
          <a:stretch>
            <a:fillRect/>
          </a:stretch>
        </p:blipFill>
        <p:spPr>
          <a:xfrm>
            <a:off x="2490787" y="6314129"/>
            <a:ext cx="4162425" cy="449542"/>
          </a:xfrm>
          <a:prstGeom prst="rect">
            <a:avLst/>
          </a:prstGeom>
        </p:spPr>
      </p:pic>
    </p:spTree>
    <p:extLst>
      <p:ext uri="{BB962C8B-B14F-4D97-AF65-F5344CB8AC3E}">
        <p14:creationId xmlns:p14="http://schemas.microsoft.com/office/powerpoint/2010/main" val="3578469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698" y="0"/>
            <a:ext cx="9152698" cy="838200"/>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Accessing via GUI </a:t>
            </a:r>
          </a:p>
        </p:txBody>
      </p:sp>
      <p:sp>
        <p:nvSpPr>
          <p:cNvPr id="2" name="Slide Number Placeholder 1"/>
          <p:cNvSpPr>
            <a:spLocks noGrp="1"/>
          </p:cNvSpPr>
          <p:nvPr>
            <p:ph type="sldNum" sz="quarter" idx="12"/>
          </p:nvPr>
        </p:nvSpPr>
        <p:spPr>
          <a:xfrm>
            <a:off x="8153400" y="6400800"/>
            <a:ext cx="914400" cy="365125"/>
          </a:xfrm>
        </p:spPr>
        <p:txBody>
          <a:bodyPr/>
          <a:lstStyle/>
          <a:p>
            <a:pPr algn="ctr"/>
            <a:fld id="{1138647E-E62F-4B43-8F3B-BDA9F46DA5FB}" type="slidenum">
              <a:rPr lang="en-US" sz="1400" smtClean="0">
                <a:solidFill>
                  <a:schemeClr val="bg1"/>
                </a:solidFill>
                <a:latin typeface="Arial"/>
                <a:cs typeface="Arial"/>
              </a:rPr>
              <a:pPr algn="ctr"/>
              <a:t>25</a:t>
            </a:fld>
            <a:endParaRPr lang="en-US" sz="1400" dirty="0">
              <a:solidFill>
                <a:schemeClr val="bg1"/>
              </a:solidFill>
              <a:latin typeface="Arial"/>
              <a:cs typeface="Arial"/>
            </a:endParaRPr>
          </a:p>
        </p:txBody>
      </p:sp>
      <p:sp>
        <p:nvSpPr>
          <p:cNvPr id="6" name="Content Placeholder 2"/>
          <p:cNvSpPr>
            <a:spLocks noGrp="1"/>
          </p:cNvSpPr>
          <p:nvPr/>
        </p:nvSpPr>
        <p:spPr>
          <a:xfrm>
            <a:off x="381000" y="1143000"/>
            <a:ext cx="7467600" cy="475456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000" b="1" dirty="0"/>
          </a:p>
        </p:txBody>
      </p:sp>
      <p:sp>
        <p:nvSpPr>
          <p:cNvPr id="10" name="Rectangle 9"/>
          <p:cNvSpPr/>
          <p:nvPr/>
        </p:nvSpPr>
        <p:spPr>
          <a:xfrm>
            <a:off x="304800" y="921127"/>
            <a:ext cx="8610600" cy="6001643"/>
          </a:xfrm>
          <a:prstGeom prst="rect">
            <a:avLst/>
          </a:prstGeom>
        </p:spPr>
        <p:txBody>
          <a:bodyPr wrap="square">
            <a:spAutoFit/>
          </a:bodyPr>
          <a:lstStyle/>
          <a:p>
            <a:pPr marR="762000"/>
            <a:r>
              <a:rPr lang="en-US" sz="2000" b="1" dirty="0">
                <a:solidFill>
                  <a:srgbClr val="000000"/>
                </a:solidFill>
                <a:latin typeface="Calibri" charset="0"/>
                <a:ea typeface="Calibri" charset="0"/>
                <a:cs typeface="Calibri" charset="0"/>
              </a:rPr>
              <a:t>We use the </a:t>
            </a:r>
            <a:r>
              <a:rPr lang="en-US" sz="2000" b="1" dirty="0" err="1">
                <a:solidFill>
                  <a:srgbClr val="000000"/>
                </a:solidFill>
                <a:latin typeface="Calibri" charset="0"/>
                <a:ea typeface="Calibri" charset="0"/>
                <a:cs typeface="Calibri" charset="0"/>
              </a:rPr>
              <a:t>Thinlinc</a:t>
            </a:r>
            <a:r>
              <a:rPr lang="en-US" sz="2000" b="1" dirty="0">
                <a:solidFill>
                  <a:srgbClr val="000000"/>
                </a:solidFill>
                <a:latin typeface="Calibri" charset="0"/>
                <a:ea typeface="Calibri" charset="0"/>
                <a:cs typeface="Calibri" charset="0"/>
              </a:rPr>
              <a:t> Client. </a:t>
            </a:r>
          </a:p>
          <a:p>
            <a:pPr marR="762000"/>
            <a:r>
              <a:rPr lang="en-US" sz="2000" b="1" dirty="0">
                <a:solidFill>
                  <a:srgbClr val="000000"/>
                </a:solidFill>
                <a:latin typeface="Calibri" charset="0"/>
                <a:ea typeface="Calibri" charset="0"/>
                <a:cs typeface="Calibri" charset="0"/>
              </a:rPr>
              <a:t>You can either access the web version of </a:t>
            </a:r>
            <a:r>
              <a:rPr lang="en-US" sz="2000" b="1" dirty="0" err="1">
                <a:solidFill>
                  <a:srgbClr val="000000"/>
                </a:solidFill>
                <a:latin typeface="Calibri" charset="0"/>
                <a:ea typeface="Calibri" charset="0"/>
                <a:cs typeface="Calibri" charset="0"/>
              </a:rPr>
              <a:t>Thinlinc</a:t>
            </a:r>
            <a:r>
              <a:rPr lang="en-US" sz="2000" b="1" dirty="0">
                <a:solidFill>
                  <a:srgbClr val="000000"/>
                </a:solidFill>
                <a:latin typeface="Calibri" charset="0"/>
                <a:ea typeface="Calibri" charset="0"/>
                <a:cs typeface="Calibri" charset="0"/>
              </a:rPr>
              <a:t> or download the client</a:t>
            </a:r>
          </a:p>
          <a:p>
            <a:endParaRPr lang="en-US" sz="2000" dirty="0">
              <a:solidFill>
                <a:srgbClr val="000000"/>
              </a:solidFill>
              <a:latin typeface="Calibri" charset="0"/>
              <a:ea typeface="Calibri" charset="0"/>
              <a:cs typeface="Calibri" charset="0"/>
            </a:endParaRPr>
          </a:p>
          <a:p>
            <a:r>
              <a:rPr lang="en-US" dirty="0">
                <a:solidFill>
                  <a:srgbClr val="000000"/>
                </a:solidFill>
                <a:latin typeface="Helvetica" charset="0"/>
                <a:ea typeface="Helvetica" charset="0"/>
                <a:cs typeface="Helvetica" charset="0"/>
              </a:rPr>
              <a:t>Access from browser the following:</a:t>
            </a:r>
          </a:p>
          <a:p>
            <a:r>
              <a:rPr lang="en-US" dirty="0">
                <a:solidFill>
                  <a:srgbClr val="000000"/>
                </a:solidFill>
                <a:latin typeface="Helvetica" charset="0"/>
                <a:ea typeface="Helvetica" charset="0"/>
                <a:cs typeface="Helvetica" charset="0"/>
              </a:rPr>
              <a:t>https://midway2.rcc.uchicago.edu/main/</a:t>
            </a:r>
          </a:p>
          <a:p>
            <a:endParaRPr lang="en-US" dirty="0">
              <a:solidFill>
                <a:srgbClr val="000000"/>
              </a:solidFill>
              <a:latin typeface="Helvetica" charset="0"/>
              <a:ea typeface="Helvetica" charset="0"/>
              <a:cs typeface="Helvetica" charset="0"/>
            </a:endParaRPr>
          </a:p>
          <a:p>
            <a:endParaRPr lang="en-US" i="1" dirty="0">
              <a:solidFill>
                <a:srgbClr val="000000"/>
              </a:solidFill>
              <a:latin typeface="Helvetica" charset="0"/>
              <a:ea typeface="Helvetica" charset="0"/>
              <a:cs typeface="Helvetica" charset="0"/>
            </a:endParaRPr>
          </a:p>
          <a:p>
            <a:r>
              <a:rPr lang="en-US" dirty="0">
                <a:solidFill>
                  <a:srgbClr val="000000"/>
                </a:solidFill>
                <a:latin typeface="Helvetica" charset="0"/>
                <a:ea typeface="Helvetica" charset="0"/>
                <a:cs typeface="Helvetica" charset="0"/>
              </a:rPr>
              <a:t>This is the best tool for displaying applications that require X-forwarding if you are having trouble working with your </a:t>
            </a:r>
            <a:r>
              <a:rPr lang="en-US" dirty="0" err="1">
                <a:solidFill>
                  <a:srgbClr val="000000"/>
                </a:solidFill>
                <a:latin typeface="Helvetica" charset="0"/>
                <a:ea typeface="Helvetica" charset="0"/>
                <a:cs typeface="Helvetica" charset="0"/>
              </a:rPr>
              <a:t>ssh</a:t>
            </a:r>
            <a:r>
              <a:rPr lang="en-US" dirty="0">
                <a:solidFill>
                  <a:srgbClr val="000000"/>
                </a:solidFill>
                <a:latin typeface="Helvetica" charset="0"/>
                <a:ea typeface="Helvetica" charset="0"/>
                <a:cs typeface="Helvetica" charset="0"/>
              </a:rPr>
              <a:t> X11 forwarding enabled session.</a:t>
            </a:r>
          </a:p>
          <a:p>
            <a:endParaRPr lang="en-US" dirty="0">
              <a:solidFill>
                <a:srgbClr val="000000"/>
              </a:solidFill>
              <a:latin typeface="Helvetica" charset="0"/>
              <a:ea typeface="Helvetica" charset="0"/>
              <a:cs typeface="Helvetica" charset="0"/>
            </a:endParaRPr>
          </a:p>
          <a:p>
            <a:r>
              <a:rPr lang="en-US" dirty="0">
                <a:solidFill>
                  <a:srgbClr val="000000"/>
                </a:solidFill>
                <a:latin typeface="Helvetica" charset="0"/>
                <a:ea typeface="Helvetica" charset="0"/>
                <a:cs typeface="Helvetica" charset="0"/>
              </a:rPr>
              <a:t>From terminal X forwarding can be achieved with –X or –Y   For example:</a:t>
            </a:r>
          </a:p>
          <a:p>
            <a:endParaRPr lang="en-US" dirty="0">
              <a:solidFill>
                <a:srgbClr val="000000"/>
              </a:solidFill>
              <a:latin typeface="Helvetica" charset="0"/>
              <a:ea typeface="Helvetica" charset="0"/>
              <a:cs typeface="Helvetica" charset="0"/>
            </a:endParaRPr>
          </a:p>
          <a:p>
            <a:endParaRPr lang="en-US" dirty="0">
              <a:solidFill>
                <a:srgbClr val="000000"/>
              </a:solidFill>
              <a:latin typeface="Helvetica" charset="0"/>
              <a:ea typeface="Helvetica" charset="0"/>
              <a:cs typeface="Helvetica" charset="0"/>
            </a:endParaRPr>
          </a:p>
          <a:p>
            <a:endParaRPr lang="en-US" dirty="0">
              <a:solidFill>
                <a:srgbClr val="000000"/>
              </a:solidFill>
              <a:latin typeface="Helvetica" charset="0"/>
              <a:ea typeface="Helvetica" charset="0"/>
              <a:cs typeface="Helvetica" charset="0"/>
            </a:endParaRPr>
          </a:p>
          <a:p>
            <a:endParaRPr lang="en-US" dirty="0">
              <a:solidFill>
                <a:srgbClr val="000000"/>
              </a:solidFill>
              <a:latin typeface="Helvetica" charset="0"/>
              <a:ea typeface="Helvetica" charset="0"/>
              <a:cs typeface="Helvetica" charset="0"/>
            </a:endParaRPr>
          </a:p>
          <a:p>
            <a:r>
              <a:rPr lang="en-US" dirty="0">
                <a:solidFill>
                  <a:srgbClr val="000000"/>
                </a:solidFill>
                <a:latin typeface="Helvetica" charset="0"/>
                <a:ea typeface="Helvetica" charset="0"/>
                <a:cs typeface="Helvetica" charset="0"/>
              </a:rPr>
              <a:t>For Linux distributions X Server is typically installed by default.</a:t>
            </a:r>
          </a:p>
          <a:p>
            <a:r>
              <a:rPr lang="en-US" dirty="0">
                <a:solidFill>
                  <a:srgbClr val="000000"/>
                </a:solidFill>
                <a:latin typeface="Helvetica" charset="0"/>
                <a:ea typeface="Helvetica" charset="0"/>
                <a:cs typeface="Helvetica" charset="0"/>
              </a:rPr>
              <a:t>For Windows users using </a:t>
            </a:r>
            <a:r>
              <a:rPr lang="en-US" dirty="0" err="1">
                <a:solidFill>
                  <a:srgbClr val="000000"/>
                </a:solidFill>
                <a:latin typeface="Helvetica" charset="0"/>
                <a:ea typeface="Helvetica" charset="0"/>
                <a:cs typeface="Helvetica" charset="0"/>
              </a:rPr>
              <a:t>MobaXterm</a:t>
            </a:r>
            <a:r>
              <a:rPr lang="en-US" dirty="0">
                <a:solidFill>
                  <a:srgbClr val="000000"/>
                </a:solidFill>
                <a:latin typeface="Helvetica" charset="0"/>
                <a:ea typeface="Helvetica" charset="0"/>
                <a:cs typeface="Helvetica" charset="0"/>
              </a:rPr>
              <a:t>, the default </a:t>
            </a:r>
            <a:r>
              <a:rPr lang="en-US" dirty="0" err="1">
                <a:solidFill>
                  <a:srgbClr val="000000"/>
                </a:solidFill>
                <a:latin typeface="Helvetica" charset="0"/>
                <a:ea typeface="Helvetica" charset="0"/>
                <a:cs typeface="Helvetica" charset="0"/>
              </a:rPr>
              <a:t>ssh</a:t>
            </a:r>
            <a:r>
              <a:rPr lang="en-US" dirty="0">
                <a:solidFill>
                  <a:srgbClr val="000000"/>
                </a:solidFill>
                <a:latin typeface="Helvetica" charset="0"/>
                <a:ea typeface="Helvetica" charset="0"/>
                <a:cs typeface="Helvetica" charset="0"/>
              </a:rPr>
              <a:t> connection is with X11 forwarding enabled. </a:t>
            </a:r>
          </a:p>
          <a:p>
            <a:r>
              <a:rPr lang="en-US" dirty="0">
                <a:solidFill>
                  <a:srgbClr val="000000"/>
                </a:solidFill>
                <a:latin typeface="Helvetica" charset="0"/>
                <a:ea typeface="Helvetica" charset="0"/>
                <a:cs typeface="Helvetica" charset="0"/>
              </a:rPr>
              <a:t> </a:t>
            </a:r>
          </a:p>
          <a:p>
            <a:br>
              <a:rPr lang="en-US" dirty="0"/>
            </a:b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1276" y="1905000"/>
            <a:ext cx="2387369" cy="622300"/>
          </a:xfrm>
          <a:prstGeom prst="rect">
            <a:avLst/>
          </a:prstGeom>
        </p:spPr>
      </p:pic>
      <p:sp>
        <p:nvSpPr>
          <p:cNvPr id="15" name="Rounded Rectangle 14"/>
          <p:cNvSpPr/>
          <p:nvPr/>
        </p:nvSpPr>
        <p:spPr>
          <a:xfrm>
            <a:off x="685800" y="4267200"/>
            <a:ext cx="7162800" cy="685800"/>
          </a:xfrm>
          <a:prstGeom prst="roundRect">
            <a:avLst/>
          </a:prstGeom>
          <a:solidFill>
            <a:schemeClr val="bg1">
              <a:lumMod val="75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effectLst/>
                <a:latin typeface="Consolas"/>
                <a:cs typeface="Consolas"/>
              </a:rPr>
              <a:t>ssh</a:t>
            </a:r>
            <a:r>
              <a:rPr lang="en-US" sz="1600" dirty="0">
                <a:solidFill>
                  <a:schemeClr val="tx1"/>
                </a:solidFill>
                <a:effectLst/>
                <a:latin typeface="Consolas"/>
                <a:cs typeface="Consolas"/>
              </a:rPr>
              <a:t> –Y </a:t>
            </a:r>
            <a:r>
              <a:rPr lang="en-US" sz="1600" dirty="0">
                <a:solidFill>
                  <a:schemeClr val="tx1"/>
                </a:solidFill>
                <a:latin typeface="Consolas"/>
                <a:cs typeface="Consolas"/>
              </a:rPr>
              <a:t>{CNETID}</a:t>
            </a:r>
            <a:r>
              <a:rPr lang="en-US" sz="1600" dirty="0">
                <a:solidFill>
                  <a:schemeClr val="tx1"/>
                </a:solidFill>
                <a:effectLst/>
                <a:latin typeface="Consolas"/>
                <a:cs typeface="Consolas"/>
              </a:rPr>
              <a:t>@</a:t>
            </a:r>
            <a:r>
              <a:rPr lang="en-US" sz="1600" dirty="0" err="1">
                <a:solidFill>
                  <a:schemeClr val="tx1"/>
                </a:solidFill>
                <a:latin typeface="Consolas"/>
                <a:cs typeface="Consolas"/>
              </a:rPr>
              <a:t>dali-login</a:t>
            </a:r>
            <a:r>
              <a:rPr lang="en-US" sz="1600" dirty="0" err="1">
                <a:solidFill>
                  <a:schemeClr val="tx1"/>
                </a:solidFill>
                <a:effectLst/>
                <a:latin typeface="Consolas"/>
                <a:cs typeface="Consolas"/>
              </a:rPr>
              <a:t>.rcc.uchicago.edu</a:t>
            </a:r>
            <a:endParaRPr lang="en-US" sz="1600" dirty="0">
              <a:solidFill>
                <a:schemeClr val="tx1"/>
              </a:solidFill>
              <a:effectLst/>
              <a:latin typeface="Consolas"/>
              <a:cs typeface="Consolas"/>
            </a:endParaRPr>
          </a:p>
        </p:txBody>
      </p:sp>
      <p:pic>
        <p:nvPicPr>
          <p:cNvPr id="14" name="Picture 2">
            <a:extLst>
              <a:ext uri="{FF2B5EF4-FFF2-40B4-BE49-F238E27FC236}">
                <a16:creationId xmlns:a16="http://schemas.microsoft.com/office/drawing/2014/main" id="{1C4F54E0-BC97-1047-90EA-2914E324F17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9747" t="13464" r="38454" b="79477"/>
          <a:stretch/>
        </p:blipFill>
        <p:spPr bwMode="auto">
          <a:xfrm>
            <a:off x="0" y="6214268"/>
            <a:ext cx="9143999" cy="6110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6" name="Picture 15">
            <a:extLst>
              <a:ext uri="{FF2B5EF4-FFF2-40B4-BE49-F238E27FC236}">
                <a16:creationId xmlns:a16="http://schemas.microsoft.com/office/drawing/2014/main" id="{0842F8D5-A6A1-2349-8C5A-D04EE07CDD9A}"/>
              </a:ext>
            </a:extLst>
          </p:cNvPr>
          <p:cNvPicPr>
            <a:picLocks noChangeAspect="1"/>
          </p:cNvPicPr>
          <p:nvPr/>
        </p:nvPicPr>
        <p:blipFill>
          <a:blip r:embed="rId5"/>
          <a:stretch>
            <a:fillRect/>
          </a:stretch>
        </p:blipFill>
        <p:spPr>
          <a:xfrm>
            <a:off x="2490787" y="6314129"/>
            <a:ext cx="4162425" cy="449542"/>
          </a:xfrm>
          <a:prstGeom prst="rect">
            <a:avLst/>
          </a:prstGeom>
        </p:spPr>
      </p:pic>
    </p:spTree>
    <p:extLst>
      <p:ext uri="{BB962C8B-B14F-4D97-AF65-F5344CB8AC3E}">
        <p14:creationId xmlns:p14="http://schemas.microsoft.com/office/powerpoint/2010/main" val="11939810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4882"/>
            <a:ext cx="8229600" cy="5071281"/>
          </a:xfrm>
        </p:spPr>
        <p:txBody>
          <a:bodyPr>
            <a:normAutofit/>
          </a:bodyPr>
          <a:lstStyle/>
          <a:p>
            <a:r>
              <a:rPr lang="en-US" dirty="0"/>
              <a:t>Secure copy protocol: </a:t>
            </a:r>
            <a:r>
              <a:rPr lang="en-US" b="1" dirty="0" err="1">
                <a:solidFill>
                  <a:srgbClr val="0000FF"/>
                </a:solidFill>
              </a:rPr>
              <a:t>scp</a:t>
            </a:r>
            <a:r>
              <a:rPr lang="en-US" dirty="0"/>
              <a:t> on Linux and OSX and </a:t>
            </a:r>
            <a:r>
              <a:rPr lang="en-US" b="1" dirty="0" err="1">
                <a:solidFill>
                  <a:srgbClr val="0000FF"/>
                </a:solidFill>
              </a:rPr>
              <a:t>WinSCP</a:t>
            </a:r>
            <a:r>
              <a:rPr lang="en-US" dirty="0"/>
              <a:t> on Windows  </a:t>
            </a:r>
          </a:p>
          <a:p>
            <a:pPr marL="0" indent="0">
              <a:buNone/>
            </a:pPr>
            <a:endParaRPr lang="en-US" dirty="0"/>
          </a:p>
          <a:p>
            <a:pPr marL="0" indent="0">
              <a:buNone/>
            </a:pPr>
            <a:endParaRPr lang="en-US" dirty="0"/>
          </a:p>
          <a:p>
            <a:r>
              <a:rPr lang="en-US" b="1" dirty="0">
                <a:solidFill>
                  <a:srgbClr val="0000FF"/>
                </a:solidFill>
              </a:rPr>
              <a:t>SFTP</a:t>
            </a:r>
          </a:p>
          <a:p>
            <a:r>
              <a:rPr lang="en-US" b="1" dirty="0" err="1">
                <a:solidFill>
                  <a:srgbClr val="0000FF"/>
                </a:solidFill>
              </a:rPr>
              <a:t>rsynch</a:t>
            </a:r>
            <a:endParaRPr lang="en-US" b="1" dirty="0">
              <a:solidFill>
                <a:srgbClr val="0000FF"/>
              </a:solidFill>
            </a:endParaRPr>
          </a:p>
          <a:p>
            <a:r>
              <a:rPr lang="en-US" b="1" dirty="0">
                <a:solidFill>
                  <a:srgbClr val="0000FF"/>
                </a:solidFill>
              </a:rPr>
              <a:t>Globus Online</a:t>
            </a:r>
          </a:p>
          <a:p>
            <a:pPr marL="0" indent="0">
              <a:buNone/>
            </a:pPr>
            <a:r>
              <a:rPr lang="en-US" dirty="0"/>
              <a:t>    use endpoint: </a:t>
            </a:r>
            <a:r>
              <a:rPr lang="en-US" dirty="0" err="1"/>
              <a:t>ucrcc#dali</a:t>
            </a:r>
            <a:endParaRPr lang="en-US" dirty="0"/>
          </a:p>
          <a:p>
            <a:pPr marL="0" indent="0">
              <a:buNone/>
            </a:pPr>
            <a:endParaRPr lang="en-US" dirty="0"/>
          </a:p>
        </p:txBody>
      </p:sp>
      <p:sp>
        <p:nvSpPr>
          <p:cNvPr id="7" name="Title 1"/>
          <p:cNvSpPr>
            <a:spLocks noGrp="1"/>
          </p:cNvSpPr>
          <p:nvPr>
            <p:ph type="title"/>
          </p:nvPr>
        </p:nvSpPr>
        <p:spPr>
          <a:xfrm>
            <a:off x="457200" y="-36662"/>
            <a:ext cx="8229600" cy="1143000"/>
          </a:xfrm>
        </p:spPr>
        <p:txBody>
          <a:bodyPr/>
          <a:lstStyle/>
          <a:p>
            <a:r>
              <a:rPr lang="en-US" dirty="0">
                <a:solidFill>
                  <a:srgbClr val="0000FF"/>
                </a:solidFill>
              </a:rPr>
              <a:t>Transferring Files</a:t>
            </a:r>
          </a:p>
        </p:txBody>
      </p:sp>
      <p:pic>
        <p:nvPicPr>
          <p:cNvPr id="6" name="Picture 5" descr="Screen Shot 2012-07-24 at 9.39.2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487" y="2312192"/>
            <a:ext cx="8806793" cy="821146"/>
          </a:xfrm>
          <a:prstGeom prst="rect">
            <a:avLst/>
          </a:prstGeom>
        </p:spPr>
      </p:pic>
      <p:sp>
        <p:nvSpPr>
          <p:cNvPr id="8" name="Slide Number Placeholder 7"/>
          <p:cNvSpPr>
            <a:spLocks noGrp="1"/>
          </p:cNvSpPr>
          <p:nvPr>
            <p:ph type="sldNum" sz="quarter" idx="12"/>
          </p:nvPr>
        </p:nvSpPr>
        <p:spPr/>
        <p:txBody>
          <a:bodyPr/>
          <a:lstStyle/>
          <a:p>
            <a:fld id="{E7921454-9842-364F-AE15-5087F31B435C}" type="slidenum">
              <a:rPr lang="en-US" smtClean="0"/>
              <a:t>26</a:t>
            </a:fld>
            <a:endParaRPr lang="en-US" dirty="0"/>
          </a:p>
        </p:txBody>
      </p:sp>
      <p:pic>
        <p:nvPicPr>
          <p:cNvPr id="9" name="Picture 2">
            <a:extLst>
              <a:ext uri="{FF2B5EF4-FFF2-40B4-BE49-F238E27FC236}">
                <a16:creationId xmlns:a16="http://schemas.microsoft.com/office/drawing/2014/main" id="{1CCD2D36-A3FA-984D-B6E0-D8266D1974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9747" t="13464" r="38454" b="79477"/>
          <a:stretch/>
        </p:blipFill>
        <p:spPr bwMode="auto">
          <a:xfrm>
            <a:off x="0" y="6214268"/>
            <a:ext cx="9143999" cy="6110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10">
            <a:extLst>
              <a:ext uri="{FF2B5EF4-FFF2-40B4-BE49-F238E27FC236}">
                <a16:creationId xmlns:a16="http://schemas.microsoft.com/office/drawing/2014/main" id="{02032A7D-B09C-7F46-A42F-660514D4E6FD}"/>
              </a:ext>
            </a:extLst>
          </p:cNvPr>
          <p:cNvPicPr>
            <a:picLocks noChangeAspect="1"/>
          </p:cNvPicPr>
          <p:nvPr/>
        </p:nvPicPr>
        <p:blipFill>
          <a:blip r:embed="rId5"/>
          <a:stretch>
            <a:fillRect/>
          </a:stretch>
        </p:blipFill>
        <p:spPr>
          <a:xfrm>
            <a:off x="2490787" y="6314129"/>
            <a:ext cx="4162425" cy="449542"/>
          </a:xfrm>
          <a:prstGeom prst="rect">
            <a:avLst/>
          </a:prstGeom>
        </p:spPr>
      </p:pic>
    </p:spTree>
    <p:extLst>
      <p:ext uri="{BB962C8B-B14F-4D97-AF65-F5344CB8AC3E}">
        <p14:creationId xmlns:p14="http://schemas.microsoft.com/office/powerpoint/2010/main" val="34136837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4882"/>
            <a:ext cx="8229600" cy="5071281"/>
          </a:xfrm>
        </p:spPr>
        <p:txBody>
          <a:bodyPr>
            <a:normAutofit/>
          </a:bodyPr>
          <a:lstStyle/>
          <a:p>
            <a:r>
              <a:rPr lang="en-US" dirty="0"/>
              <a:t>Job submissions to DaLI and Midway2 are managed by Slurm, but they are physically different clusters. </a:t>
            </a:r>
          </a:p>
          <a:p>
            <a:r>
              <a:rPr lang="en-US" dirty="0"/>
              <a:t>Thus, you should use a right pair: </a:t>
            </a:r>
          </a:p>
          <a:p>
            <a:pPr lvl="1"/>
            <a:r>
              <a:rPr lang="en-US" dirty="0"/>
              <a:t>If you are running jobs off of files on DaLI, you should login to DaLI and submit jobs with partition being specified with DaLI: </a:t>
            </a:r>
          </a:p>
          <a:p>
            <a:pPr marL="457200" lvl="1" indent="0">
              <a:buNone/>
            </a:pPr>
            <a:r>
              <a:rPr lang="en-US" dirty="0"/>
              <a:t>--partition=</a:t>
            </a:r>
            <a:r>
              <a:rPr lang="en-US" dirty="0" err="1"/>
              <a:t>dali</a:t>
            </a:r>
            <a:endParaRPr lang="en-US" dirty="0"/>
          </a:p>
          <a:p>
            <a:pPr marL="457200" lvl="1" indent="0">
              <a:buNone/>
            </a:pPr>
            <a:r>
              <a:rPr lang="en-US" dirty="0"/>
              <a:t>	to use DaLI compute nodes</a:t>
            </a:r>
          </a:p>
          <a:p>
            <a:pPr marL="457200" lvl="1" indent="0">
              <a:buNone/>
            </a:pPr>
            <a:endParaRPr lang="en-US" dirty="0"/>
          </a:p>
          <a:p>
            <a:pPr marL="0" indent="0">
              <a:buNone/>
            </a:pPr>
            <a:endParaRPr lang="en-US" dirty="0"/>
          </a:p>
          <a:p>
            <a:pPr marL="0" indent="0">
              <a:buNone/>
            </a:pPr>
            <a:endParaRPr lang="en-US" dirty="0"/>
          </a:p>
        </p:txBody>
      </p:sp>
      <p:sp>
        <p:nvSpPr>
          <p:cNvPr id="7" name="Title 1"/>
          <p:cNvSpPr>
            <a:spLocks noGrp="1"/>
          </p:cNvSpPr>
          <p:nvPr>
            <p:ph type="title"/>
          </p:nvPr>
        </p:nvSpPr>
        <p:spPr>
          <a:xfrm>
            <a:off x="457200" y="-36662"/>
            <a:ext cx="8229600" cy="1143000"/>
          </a:xfrm>
        </p:spPr>
        <p:txBody>
          <a:bodyPr/>
          <a:lstStyle/>
          <a:p>
            <a:r>
              <a:rPr lang="en-US" dirty="0">
                <a:solidFill>
                  <a:srgbClr val="0000FF"/>
                </a:solidFill>
              </a:rPr>
              <a:t>Job submissions</a:t>
            </a:r>
          </a:p>
        </p:txBody>
      </p:sp>
      <p:sp>
        <p:nvSpPr>
          <p:cNvPr id="8" name="Slide Number Placeholder 7"/>
          <p:cNvSpPr>
            <a:spLocks noGrp="1"/>
          </p:cNvSpPr>
          <p:nvPr>
            <p:ph type="sldNum" sz="quarter" idx="12"/>
          </p:nvPr>
        </p:nvSpPr>
        <p:spPr/>
        <p:txBody>
          <a:bodyPr/>
          <a:lstStyle/>
          <a:p>
            <a:fld id="{E7921454-9842-364F-AE15-5087F31B435C}" type="slidenum">
              <a:rPr lang="en-US" smtClean="0"/>
              <a:t>27</a:t>
            </a:fld>
            <a:endParaRPr lang="en-US" dirty="0"/>
          </a:p>
        </p:txBody>
      </p:sp>
      <p:pic>
        <p:nvPicPr>
          <p:cNvPr id="9" name="Picture 2">
            <a:extLst>
              <a:ext uri="{FF2B5EF4-FFF2-40B4-BE49-F238E27FC236}">
                <a16:creationId xmlns:a16="http://schemas.microsoft.com/office/drawing/2014/main" id="{1CCD2D36-A3FA-984D-B6E0-D8266D1974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747" t="13464" r="38454" b="79477"/>
          <a:stretch/>
        </p:blipFill>
        <p:spPr bwMode="auto">
          <a:xfrm>
            <a:off x="0" y="6214268"/>
            <a:ext cx="9143999" cy="6110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10">
            <a:extLst>
              <a:ext uri="{FF2B5EF4-FFF2-40B4-BE49-F238E27FC236}">
                <a16:creationId xmlns:a16="http://schemas.microsoft.com/office/drawing/2014/main" id="{02032A7D-B09C-7F46-A42F-660514D4E6FD}"/>
              </a:ext>
            </a:extLst>
          </p:cNvPr>
          <p:cNvPicPr>
            <a:picLocks noChangeAspect="1"/>
          </p:cNvPicPr>
          <p:nvPr/>
        </p:nvPicPr>
        <p:blipFill>
          <a:blip r:embed="rId4"/>
          <a:stretch>
            <a:fillRect/>
          </a:stretch>
        </p:blipFill>
        <p:spPr>
          <a:xfrm>
            <a:off x="2490787" y="6314129"/>
            <a:ext cx="4162425" cy="449542"/>
          </a:xfrm>
          <a:prstGeom prst="rect">
            <a:avLst/>
          </a:prstGeom>
        </p:spPr>
      </p:pic>
    </p:spTree>
    <p:extLst>
      <p:ext uri="{BB962C8B-B14F-4D97-AF65-F5344CB8AC3E}">
        <p14:creationId xmlns:p14="http://schemas.microsoft.com/office/powerpoint/2010/main" val="16044789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97530"/>
            <a:ext cx="8229600" cy="5071281"/>
          </a:xfrm>
        </p:spPr>
        <p:txBody>
          <a:bodyPr>
            <a:normAutofit/>
          </a:bodyPr>
          <a:lstStyle/>
          <a:p>
            <a:r>
              <a:rPr lang="en-US" dirty="0"/>
              <a:t>Usually compute nodes on DaLI are not well utilized, compared to </a:t>
            </a:r>
            <a:r>
              <a:rPr lang="en-US" dirty="0" err="1"/>
              <a:t>broadwl</a:t>
            </a:r>
            <a:r>
              <a:rPr lang="en-US" dirty="0"/>
              <a:t> nodes for the entire campus</a:t>
            </a:r>
          </a:p>
          <a:p>
            <a:pPr marL="457200" lvl="1" indent="0">
              <a:buNone/>
            </a:pPr>
            <a:endParaRPr lang="en-US" dirty="0"/>
          </a:p>
          <a:p>
            <a:pPr marL="0" indent="0">
              <a:buNone/>
            </a:pPr>
            <a:endParaRPr lang="en-US" dirty="0"/>
          </a:p>
          <a:p>
            <a:pPr marL="0" indent="0">
              <a:buNone/>
            </a:pPr>
            <a:endParaRPr lang="en-US" dirty="0"/>
          </a:p>
        </p:txBody>
      </p:sp>
      <p:sp>
        <p:nvSpPr>
          <p:cNvPr id="7" name="Title 1"/>
          <p:cNvSpPr>
            <a:spLocks noGrp="1"/>
          </p:cNvSpPr>
          <p:nvPr>
            <p:ph type="title"/>
          </p:nvPr>
        </p:nvSpPr>
        <p:spPr>
          <a:xfrm>
            <a:off x="457200" y="-219640"/>
            <a:ext cx="8229600" cy="1143000"/>
          </a:xfrm>
        </p:spPr>
        <p:txBody>
          <a:bodyPr/>
          <a:lstStyle/>
          <a:p>
            <a:r>
              <a:rPr lang="en-US" dirty="0">
                <a:solidFill>
                  <a:srgbClr val="0000FF"/>
                </a:solidFill>
              </a:rPr>
              <a:t>Job submissions</a:t>
            </a:r>
          </a:p>
        </p:txBody>
      </p:sp>
      <p:sp>
        <p:nvSpPr>
          <p:cNvPr id="8" name="Slide Number Placeholder 7"/>
          <p:cNvSpPr>
            <a:spLocks noGrp="1"/>
          </p:cNvSpPr>
          <p:nvPr>
            <p:ph type="sldNum" sz="quarter" idx="12"/>
          </p:nvPr>
        </p:nvSpPr>
        <p:spPr/>
        <p:txBody>
          <a:bodyPr/>
          <a:lstStyle/>
          <a:p>
            <a:fld id="{E7921454-9842-364F-AE15-5087F31B435C}" type="slidenum">
              <a:rPr lang="en-US" smtClean="0"/>
              <a:t>28</a:t>
            </a:fld>
            <a:endParaRPr lang="en-US" dirty="0"/>
          </a:p>
        </p:txBody>
      </p:sp>
      <p:pic>
        <p:nvPicPr>
          <p:cNvPr id="9" name="Picture 2">
            <a:extLst>
              <a:ext uri="{FF2B5EF4-FFF2-40B4-BE49-F238E27FC236}">
                <a16:creationId xmlns:a16="http://schemas.microsoft.com/office/drawing/2014/main" id="{1CCD2D36-A3FA-984D-B6E0-D8266D1974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747" t="13464" r="38454" b="79477"/>
          <a:stretch/>
        </p:blipFill>
        <p:spPr bwMode="auto">
          <a:xfrm>
            <a:off x="0" y="6214268"/>
            <a:ext cx="9143999" cy="6110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10">
            <a:extLst>
              <a:ext uri="{FF2B5EF4-FFF2-40B4-BE49-F238E27FC236}">
                <a16:creationId xmlns:a16="http://schemas.microsoft.com/office/drawing/2014/main" id="{02032A7D-B09C-7F46-A42F-660514D4E6FD}"/>
              </a:ext>
            </a:extLst>
          </p:cNvPr>
          <p:cNvPicPr>
            <a:picLocks noChangeAspect="1"/>
          </p:cNvPicPr>
          <p:nvPr/>
        </p:nvPicPr>
        <p:blipFill>
          <a:blip r:embed="rId4"/>
          <a:stretch>
            <a:fillRect/>
          </a:stretch>
        </p:blipFill>
        <p:spPr>
          <a:xfrm>
            <a:off x="2490787" y="6314129"/>
            <a:ext cx="4162425" cy="449542"/>
          </a:xfrm>
          <a:prstGeom prst="rect">
            <a:avLst/>
          </a:prstGeom>
        </p:spPr>
      </p:pic>
      <p:pic>
        <p:nvPicPr>
          <p:cNvPr id="4" name="Picture 3">
            <a:extLst>
              <a:ext uri="{FF2B5EF4-FFF2-40B4-BE49-F238E27FC236}">
                <a16:creationId xmlns:a16="http://schemas.microsoft.com/office/drawing/2014/main" id="{20E9EBDB-D446-B547-82C2-64C5FE03B86E}"/>
              </a:ext>
            </a:extLst>
          </p:cNvPr>
          <p:cNvPicPr>
            <a:picLocks noChangeAspect="1"/>
          </p:cNvPicPr>
          <p:nvPr/>
        </p:nvPicPr>
        <p:blipFill>
          <a:blip r:embed="rId5"/>
          <a:stretch>
            <a:fillRect/>
          </a:stretch>
        </p:blipFill>
        <p:spPr>
          <a:xfrm>
            <a:off x="730469" y="3159440"/>
            <a:ext cx="5359400" cy="2832100"/>
          </a:xfrm>
          <a:prstGeom prst="rect">
            <a:avLst/>
          </a:prstGeom>
        </p:spPr>
      </p:pic>
      <p:pic>
        <p:nvPicPr>
          <p:cNvPr id="6" name="Picture 5">
            <a:extLst>
              <a:ext uri="{FF2B5EF4-FFF2-40B4-BE49-F238E27FC236}">
                <a16:creationId xmlns:a16="http://schemas.microsoft.com/office/drawing/2014/main" id="{0382C63E-B26F-3A41-92D0-BA5DC207C8C7}"/>
              </a:ext>
            </a:extLst>
          </p:cNvPr>
          <p:cNvPicPr>
            <a:picLocks noChangeAspect="1"/>
          </p:cNvPicPr>
          <p:nvPr/>
        </p:nvPicPr>
        <p:blipFill>
          <a:blip r:embed="rId6"/>
          <a:stretch>
            <a:fillRect/>
          </a:stretch>
        </p:blipFill>
        <p:spPr>
          <a:xfrm>
            <a:off x="730469" y="2365211"/>
            <a:ext cx="6311900" cy="571500"/>
          </a:xfrm>
          <a:prstGeom prst="rect">
            <a:avLst/>
          </a:prstGeom>
        </p:spPr>
      </p:pic>
      <p:sp>
        <p:nvSpPr>
          <p:cNvPr id="10" name="Rectangle 9">
            <a:extLst>
              <a:ext uri="{FF2B5EF4-FFF2-40B4-BE49-F238E27FC236}">
                <a16:creationId xmlns:a16="http://schemas.microsoft.com/office/drawing/2014/main" id="{B9CE8223-9958-8344-A633-0BEFE791E0DE}"/>
              </a:ext>
            </a:extLst>
          </p:cNvPr>
          <p:cNvSpPr/>
          <p:nvPr/>
        </p:nvSpPr>
        <p:spPr>
          <a:xfrm>
            <a:off x="3888828" y="2713983"/>
            <a:ext cx="914400" cy="138597"/>
          </a:xfrm>
          <a:prstGeom prst="rect">
            <a:avLst/>
          </a:prstGeom>
          <a:no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A290159-96B6-4040-B990-7552C15C48C7}"/>
              </a:ext>
            </a:extLst>
          </p:cNvPr>
          <p:cNvSpPr/>
          <p:nvPr/>
        </p:nvSpPr>
        <p:spPr>
          <a:xfrm>
            <a:off x="3888828" y="5814466"/>
            <a:ext cx="914400" cy="138597"/>
          </a:xfrm>
          <a:prstGeom prst="rect">
            <a:avLst/>
          </a:prstGeom>
          <a:no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072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504701" y="2146464"/>
            <a:ext cx="8229600" cy="1974273"/>
          </a:xfrm>
        </p:spPr>
        <p:txBody>
          <a:bodyPr>
            <a:normAutofit/>
          </a:bodyPr>
          <a:lstStyle/>
          <a:p>
            <a:pPr marL="0" indent="0" algn="ctr">
              <a:buNone/>
            </a:pPr>
            <a:r>
              <a:rPr lang="en-US" sz="5400" b="1" dirty="0">
                <a:solidFill>
                  <a:schemeClr val="bg1"/>
                </a:solidFill>
              </a:rPr>
              <a:t>Example of supported projects on </a:t>
            </a:r>
            <a:r>
              <a:rPr lang="en-US" sz="5400" b="1" dirty="0" err="1">
                <a:solidFill>
                  <a:schemeClr val="bg1"/>
                </a:solidFill>
              </a:rPr>
              <a:t>DaLI</a:t>
            </a:r>
            <a:endParaRPr lang="en-US" sz="5400" b="1" dirty="0">
              <a:solidFill>
                <a:schemeClr val="bg1"/>
              </a:solidFill>
            </a:endParaRPr>
          </a:p>
        </p:txBody>
      </p:sp>
    </p:spTree>
    <p:extLst>
      <p:ext uri="{BB962C8B-B14F-4D97-AF65-F5344CB8AC3E}">
        <p14:creationId xmlns:p14="http://schemas.microsoft.com/office/powerpoint/2010/main" val="360278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747" name="Rectangle 3"/>
          <p:cNvSpPr>
            <a:spLocks noGrp="1" noChangeArrowheads="1"/>
          </p:cNvSpPr>
          <p:nvPr>
            <p:ph type="body" idx="1"/>
          </p:nvPr>
        </p:nvSpPr>
        <p:spPr>
          <a:xfrm>
            <a:off x="0" y="1558381"/>
            <a:ext cx="8921415" cy="3472947"/>
          </a:xfrm>
        </p:spPr>
        <p:txBody>
          <a:bodyPr>
            <a:normAutofit fontScale="92500"/>
          </a:bodyPr>
          <a:lstStyle/>
          <a:p>
            <a:pPr algn="ctr">
              <a:buNone/>
            </a:pPr>
            <a:r>
              <a:rPr lang="en-US" sz="4400" b="1" dirty="0">
                <a:solidFill>
                  <a:schemeClr val="bg1"/>
                </a:solidFill>
              </a:rPr>
              <a:t>Researchers today are generating volume of data from instruments and observations at accelerating rates, resulting in extreme challenges in data management and computation. </a:t>
            </a:r>
          </a:p>
          <a:p>
            <a:pPr algn="ctr" eaLnBrk="1" hangingPunct="1"/>
            <a:endParaRPr lang="en-US" sz="4400" b="1" dirty="0">
              <a:solidFill>
                <a:schemeClr val="bg1"/>
              </a:solidFill>
            </a:endParaRPr>
          </a:p>
        </p:txBody>
      </p:sp>
    </p:spTree>
    <p:extLst>
      <p:ext uri="{BB962C8B-B14F-4D97-AF65-F5344CB8AC3E}">
        <p14:creationId xmlns:p14="http://schemas.microsoft.com/office/powerpoint/2010/main" val="617620208"/>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0070C0"/>
                </a:solidFill>
              </a:rPr>
              <a:t>Telescopes and Arrays-Astronomy and Astrophysics (3.9 PB)</a:t>
            </a:r>
            <a:r>
              <a:rPr lang="en-US" dirty="0">
                <a:solidFill>
                  <a:srgbClr val="0070C0"/>
                </a:solidFill>
              </a:rPr>
              <a:t> </a:t>
            </a:r>
          </a:p>
        </p:txBody>
      </p:sp>
      <p:sp>
        <p:nvSpPr>
          <p:cNvPr id="3" name="Content Placeholder 2"/>
          <p:cNvSpPr>
            <a:spLocks noGrp="1"/>
          </p:cNvSpPr>
          <p:nvPr>
            <p:ph idx="1"/>
          </p:nvPr>
        </p:nvSpPr>
        <p:spPr>
          <a:xfrm>
            <a:off x="228601" y="1600200"/>
            <a:ext cx="5338482" cy="4814047"/>
          </a:xfrm>
        </p:spPr>
        <p:txBody>
          <a:bodyPr>
            <a:normAutofit fontScale="92500" lnSpcReduction="20000"/>
          </a:bodyPr>
          <a:lstStyle/>
          <a:p>
            <a:r>
              <a:rPr lang="en-US" dirty="0"/>
              <a:t>A new, 3.3 ton </a:t>
            </a:r>
            <a:r>
              <a:rPr lang="en-US" b="1" dirty="0"/>
              <a:t>Xenon detector </a:t>
            </a:r>
            <a:r>
              <a:rPr lang="en-US" dirty="0"/>
              <a:t>(XENON1T) : up to </a:t>
            </a:r>
            <a:r>
              <a:rPr lang="en-US" b="1" dirty="0"/>
              <a:t>30TB of raw data per day</a:t>
            </a:r>
            <a:r>
              <a:rPr lang="en-US" dirty="0"/>
              <a:t>. </a:t>
            </a:r>
          </a:p>
          <a:p>
            <a:r>
              <a:rPr lang="en-US" b="1" dirty="0"/>
              <a:t>South Pole Telescope</a:t>
            </a:r>
            <a:r>
              <a:rPr lang="en-US" dirty="0"/>
              <a:t> (SPT). The SPT-3G installed in 2016 and will be 20 times more sensitive than the previous detector. To generate over </a:t>
            </a:r>
            <a:r>
              <a:rPr lang="en-US" b="1" dirty="0"/>
              <a:t>600TB of data per year. </a:t>
            </a:r>
          </a:p>
          <a:p>
            <a:r>
              <a:rPr lang="en-US" dirty="0"/>
              <a:t>The </a:t>
            </a:r>
            <a:r>
              <a:rPr lang="en-US" b="1" dirty="0"/>
              <a:t>Cherenkov Telescope Array </a:t>
            </a:r>
            <a:r>
              <a:rPr lang="en-US" dirty="0"/>
              <a:t>(CTA). </a:t>
            </a:r>
            <a:r>
              <a:rPr lang="en-US" b="1" dirty="0"/>
              <a:t>200TB of data per year </a:t>
            </a:r>
          </a:p>
        </p:txBody>
      </p:sp>
      <p:pic>
        <p:nvPicPr>
          <p:cNvPr id="4" name="Picture 3" descr="ENON detector"/>
          <p:cNvPicPr/>
          <p:nvPr/>
        </p:nvPicPr>
        <p:blipFill>
          <a:blip r:embed="rId3">
            <a:extLst>
              <a:ext uri="{28A0092B-C50C-407E-A947-70E740481C1C}">
                <a14:useLocalDpi xmlns:a14="http://schemas.microsoft.com/office/drawing/2010/main" val="0"/>
              </a:ext>
            </a:extLst>
          </a:blip>
          <a:srcRect/>
          <a:stretch>
            <a:fillRect/>
          </a:stretch>
        </p:blipFill>
        <p:spPr bwMode="auto">
          <a:xfrm>
            <a:off x="5737730" y="2264886"/>
            <a:ext cx="2949070" cy="2616396"/>
          </a:xfrm>
          <a:prstGeom prst="rect">
            <a:avLst/>
          </a:prstGeom>
          <a:noFill/>
          <a:ln>
            <a:noFill/>
          </a:ln>
        </p:spPr>
      </p:pic>
      <p:sp>
        <p:nvSpPr>
          <p:cNvPr id="5" name="Text Box 15"/>
          <p:cNvSpPr txBox="1"/>
          <p:nvPr/>
        </p:nvSpPr>
        <p:spPr>
          <a:xfrm>
            <a:off x="5737730" y="5110835"/>
            <a:ext cx="2949069" cy="778977"/>
          </a:xfrm>
          <a:prstGeom prst="rect">
            <a:avLst/>
          </a:prstGeom>
          <a:no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200" dirty="0">
                <a:effectLst/>
                <a:latin typeface="Times New Roman" charset="0"/>
                <a:ea typeface="MS Mincho" charset="-128"/>
              </a:rPr>
              <a:t>Figure : </a:t>
            </a:r>
            <a:r>
              <a:rPr lang="en-US" sz="1200" b="1" dirty="0">
                <a:effectLst/>
                <a:latin typeface="Times New Roman" charset="0"/>
                <a:ea typeface="MS Mincho" charset="-128"/>
              </a:rPr>
              <a:t>Xenon1T dark matter detector in the Gran </a:t>
            </a:r>
            <a:r>
              <a:rPr lang="en-US" sz="1200" b="1" dirty="0" err="1">
                <a:effectLst/>
                <a:latin typeface="Times New Roman" charset="0"/>
                <a:ea typeface="MS Mincho" charset="-128"/>
              </a:rPr>
              <a:t>Sasso</a:t>
            </a:r>
            <a:r>
              <a:rPr lang="en-US" sz="1200" b="1" dirty="0">
                <a:effectLst/>
                <a:latin typeface="Times New Roman" charset="0"/>
                <a:ea typeface="MS Mincho" charset="-128"/>
              </a:rPr>
              <a:t> Underground Laboratory in Italy</a:t>
            </a:r>
            <a:r>
              <a:rPr lang="en-US" sz="1200" dirty="0">
                <a:effectLst/>
                <a:latin typeface="Times New Roman" charset="0"/>
                <a:ea typeface="MS Mincho" charset="-128"/>
              </a:rPr>
              <a:t>. Data is analyzed at the RCC</a:t>
            </a:r>
          </a:p>
        </p:txBody>
      </p:sp>
      <p:pic>
        <p:nvPicPr>
          <p:cNvPr id="6" name="Picture 2">
            <a:extLst>
              <a:ext uri="{FF2B5EF4-FFF2-40B4-BE49-F238E27FC236}">
                <a16:creationId xmlns:a16="http://schemas.microsoft.com/office/drawing/2014/main" id="{7D169C48-E2E6-2040-98F1-C2C29670F52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9747" t="13464" r="38454" b="79477"/>
          <a:stretch/>
        </p:blipFill>
        <p:spPr bwMode="auto">
          <a:xfrm>
            <a:off x="0" y="6214268"/>
            <a:ext cx="9143999" cy="6110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 name="Picture 6">
            <a:extLst>
              <a:ext uri="{FF2B5EF4-FFF2-40B4-BE49-F238E27FC236}">
                <a16:creationId xmlns:a16="http://schemas.microsoft.com/office/drawing/2014/main" id="{C154E0C4-CD1E-4D43-8580-EA790E5966B8}"/>
              </a:ext>
            </a:extLst>
          </p:cNvPr>
          <p:cNvPicPr>
            <a:picLocks noChangeAspect="1"/>
          </p:cNvPicPr>
          <p:nvPr/>
        </p:nvPicPr>
        <p:blipFill>
          <a:blip r:embed="rId5"/>
          <a:stretch>
            <a:fillRect/>
          </a:stretch>
        </p:blipFill>
        <p:spPr>
          <a:xfrm>
            <a:off x="2490787" y="6314129"/>
            <a:ext cx="4162425" cy="449542"/>
          </a:xfrm>
          <a:prstGeom prst="rect">
            <a:avLst/>
          </a:prstGeom>
        </p:spPr>
      </p:pic>
    </p:spTree>
    <p:extLst>
      <p:ext uri="{BB962C8B-B14F-4D97-AF65-F5344CB8AC3E}">
        <p14:creationId xmlns:p14="http://schemas.microsoft.com/office/powerpoint/2010/main" val="961985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0070C0"/>
                </a:solidFill>
              </a:rPr>
              <a:t>Multidisciplinary Neuroscience  </a:t>
            </a:r>
            <a:br>
              <a:rPr lang="en-US" b="1" dirty="0">
                <a:solidFill>
                  <a:srgbClr val="0070C0"/>
                </a:solidFill>
              </a:rPr>
            </a:br>
            <a:r>
              <a:rPr lang="en-US" b="1" dirty="0">
                <a:solidFill>
                  <a:srgbClr val="0070C0"/>
                </a:solidFill>
              </a:rPr>
              <a:t>(230 TB) </a:t>
            </a:r>
            <a:endParaRPr lang="en-US" dirty="0">
              <a:solidFill>
                <a:srgbClr val="0070C0"/>
              </a:solidFill>
            </a:endParaRPr>
          </a:p>
        </p:txBody>
      </p:sp>
      <p:sp>
        <p:nvSpPr>
          <p:cNvPr id="3" name="Content Placeholder 2"/>
          <p:cNvSpPr>
            <a:spLocks noGrp="1"/>
          </p:cNvSpPr>
          <p:nvPr>
            <p:ph idx="1"/>
          </p:nvPr>
        </p:nvSpPr>
        <p:spPr>
          <a:xfrm>
            <a:off x="457200" y="1600200"/>
            <a:ext cx="5365376" cy="4525963"/>
          </a:xfrm>
        </p:spPr>
        <p:txBody>
          <a:bodyPr/>
          <a:lstStyle/>
          <a:p>
            <a:r>
              <a:rPr lang="en-US" dirty="0" err="1"/>
              <a:t>Biplanar</a:t>
            </a:r>
            <a:r>
              <a:rPr lang="en-US" dirty="0"/>
              <a:t> Digital </a:t>
            </a:r>
            <a:r>
              <a:rPr lang="en-US" dirty="0" err="1"/>
              <a:t>Videofluoroscopy</a:t>
            </a:r>
            <a:r>
              <a:rPr lang="en-US" dirty="0"/>
              <a:t> Instrument for X-ray Reconstruction of Moving Morphology (</a:t>
            </a:r>
            <a:r>
              <a:rPr lang="en-US" b="1" dirty="0"/>
              <a:t>XROMM</a:t>
            </a:r>
            <a:r>
              <a:rPr lang="en-US" dirty="0"/>
              <a:t>)</a:t>
            </a:r>
          </a:p>
          <a:p>
            <a:r>
              <a:rPr lang="en-US" dirty="0"/>
              <a:t>Center for Cognitive and Social Neuroscience: </a:t>
            </a:r>
            <a:r>
              <a:rPr lang="en-US" b="1" dirty="0"/>
              <a:t>up to 1 TB of data per study </a:t>
            </a:r>
          </a:p>
        </p:txBody>
      </p:sp>
      <p:pic>
        <p:nvPicPr>
          <p:cNvPr id="4" name="Picture 3" descr="Macintosh HD:Users:jasonperera:Box Sync:2016 1 P01 Oto Karczmar:Figures:XDM:XROMM v4.tif"/>
          <p:cNvPicPr/>
          <p:nvPr/>
        </p:nvPicPr>
        <p:blipFill>
          <a:blip r:embed="rId2">
            <a:extLst>
              <a:ext uri="{28A0092B-C50C-407E-A947-70E740481C1C}">
                <a14:useLocalDpi xmlns:a14="http://schemas.microsoft.com/office/drawing/2010/main" val="0"/>
              </a:ext>
            </a:extLst>
          </a:blip>
          <a:srcRect/>
          <a:stretch>
            <a:fillRect/>
          </a:stretch>
        </p:blipFill>
        <p:spPr bwMode="auto">
          <a:xfrm>
            <a:off x="6360459" y="1882588"/>
            <a:ext cx="2581835" cy="4243575"/>
          </a:xfrm>
          <a:prstGeom prst="rect">
            <a:avLst/>
          </a:prstGeom>
          <a:noFill/>
          <a:ln>
            <a:noFill/>
          </a:ln>
        </p:spPr>
      </p:pic>
      <p:pic>
        <p:nvPicPr>
          <p:cNvPr id="5" name="Picture 2">
            <a:extLst>
              <a:ext uri="{FF2B5EF4-FFF2-40B4-BE49-F238E27FC236}">
                <a16:creationId xmlns:a16="http://schemas.microsoft.com/office/drawing/2014/main" id="{A58C0618-6011-5B49-B373-D91C88FB43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747" t="13464" r="38454" b="79477"/>
          <a:stretch/>
        </p:blipFill>
        <p:spPr bwMode="auto">
          <a:xfrm>
            <a:off x="0" y="6214268"/>
            <a:ext cx="9143999" cy="6110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A9EC3021-55DA-0B46-BC7E-4A9BA5DA73E8}"/>
              </a:ext>
            </a:extLst>
          </p:cNvPr>
          <p:cNvPicPr>
            <a:picLocks noChangeAspect="1"/>
          </p:cNvPicPr>
          <p:nvPr/>
        </p:nvPicPr>
        <p:blipFill>
          <a:blip r:embed="rId4"/>
          <a:stretch>
            <a:fillRect/>
          </a:stretch>
        </p:blipFill>
        <p:spPr>
          <a:xfrm>
            <a:off x="2490787" y="6314129"/>
            <a:ext cx="4162425" cy="449542"/>
          </a:xfrm>
          <a:prstGeom prst="rect">
            <a:avLst/>
          </a:prstGeom>
        </p:spPr>
      </p:pic>
    </p:spTree>
    <p:extLst>
      <p:ext uri="{BB962C8B-B14F-4D97-AF65-F5344CB8AC3E}">
        <p14:creationId xmlns:p14="http://schemas.microsoft.com/office/powerpoint/2010/main" val="3406066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941" y="305464"/>
            <a:ext cx="8229600" cy="1143000"/>
          </a:xfrm>
        </p:spPr>
        <p:txBody>
          <a:bodyPr>
            <a:normAutofit/>
          </a:bodyPr>
          <a:lstStyle/>
          <a:p>
            <a:pPr marL="571500" indent="-571500" algn="l">
              <a:buFont typeface="Wingdings" charset="2"/>
              <a:buChar char="Ø"/>
            </a:pPr>
            <a:r>
              <a:rPr lang="en-US" sz="3200" b="1" dirty="0">
                <a:solidFill>
                  <a:srgbClr val="0070C0"/>
                </a:solidFill>
              </a:rPr>
              <a:t>Microscopes (75 TB)</a:t>
            </a:r>
            <a:r>
              <a:rPr lang="en-US" sz="3200" dirty="0">
                <a:solidFill>
                  <a:srgbClr val="0070C0"/>
                </a:solidFill>
              </a:rPr>
              <a:t> </a:t>
            </a:r>
          </a:p>
        </p:txBody>
      </p:sp>
      <p:sp>
        <p:nvSpPr>
          <p:cNvPr id="3" name="Content Placeholder 2"/>
          <p:cNvSpPr>
            <a:spLocks noGrp="1"/>
          </p:cNvSpPr>
          <p:nvPr>
            <p:ph idx="1"/>
          </p:nvPr>
        </p:nvSpPr>
        <p:spPr>
          <a:xfrm>
            <a:off x="882968" y="1448464"/>
            <a:ext cx="5338482" cy="2545312"/>
          </a:xfrm>
        </p:spPr>
        <p:txBody>
          <a:bodyPr>
            <a:normAutofit/>
          </a:bodyPr>
          <a:lstStyle/>
          <a:p>
            <a:r>
              <a:rPr lang="en-US" dirty="0"/>
              <a:t>Confocal microscopy </a:t>
            </a:r>
          </a:p>
          <a:p>
            <a:r>
              <a:rPr lang="en-US" dirty="0"/>
              <a:t>light sheet microscopy</a:t>
            </a:r>
          </a:p>
          <a:p>
            <a:r>
              <a:rPr lang="en-US" dirty="0"/>
              <a:t>LC-</a:t>
            </a:r>
            <a:r>
              <a:rPr lang="en-US" dirty="0" err="1"/>
              <a:t>PolScope</a:t>
            </a:r>
            <a:r>
              <a:rPr lang="en-US" dirty="0"/>
              <a:t> </a:t>
            </a:r>
          </a:p>
          <a:p>
            <a:r>
              <a:rPr lang="en-US" dirty="0" err="1"/>
              <a:t>CryoEM</a:t>
            </a:r>
            <a:endParaRPr lang="en-US" dirty="0"/>
          </a:p>
          <a:p>
            <a:endParaRPr lang="en-US" dirty="0"/>
          </a:p>
        </p:txBody>
      </p:sp>
      <p:pic>
        <p:nvPicPr>
          <p:cNvPr id="4" name="Picture 3" descr="Macintosh HD:Users:jasonperera:Box Sync:2016 1 MRI Proposal:FIGURES:Gordon Scope Figure:Gordon Scope Figure v4.tif"/>
          <p:cNvPicPr/>
          <p:nvPr/>
        </p:nvPicPr>
        <p:blipFill>
          <a:blip r:embed="rId2">
            <a:extLst>
              <a:ext uri="{28A0092B-C50C-407E-A947-70E740481C1C}">
                <a14:useLocalDpi xmlns:a14="http://schemas.microsoft.com/office/drawing/2010/main" val="0"/>
              </a:ext>
            </a:extLst>
          </a:blip>
          <a:srcRect/>
          <a:stretch>
            <a:fillRect/>
          </a:stretch>
        </p:blipFill>
        <p:spPr bwMode="auto">
          <a:xfrm>
            <a:off x="5824872" y="876964"/>
            <a:ext cx="3012030" cy="2172614"/>
          </a:xfrm>
          <a:prstGeom prst="rect">
            <a:avLst/>
          </a:prstGeom>
          <a:noFill/>
          <a:ln>
            <a:noFill/>
          </a:ln>
        </p:spPr>
      </p:pic>
      <p:sp>
        <p:nvSpPr>
          <p:cNvPr id="5" name="Text Box 2"/>
          <p:cNvSpPr txBox="1"/>
          <p:nvPr/>
        </p:nvSpPr>
        <p:spPr>
          <a:xfrm>
            <a:off x="5688105" y="2952717"/>
            <a:ext cx="3285563" cy="568960"/>
          </a:xfrm>
          <a:prstGeom prst="rect">
            <a:avLst/>
          </a:prstGeom>
          <a:noFill/>
          <a:ln>
            <a:noFill/>
          </a:ln>
          <a:effectLst/>
          <a:extLst>
            <a:ext uri="{C572A759-6A51-4108-AA02-DFA0A04FC94B}">
              <ma14:wrappingTextBoxFlag xmlns="" xmlns:ma14="http://schemas.microsoft.com/office/mac/drawingml/2011/main"/>
            </a:ext>
          </a:ex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100" b="1" dirty="0">
                <a:effectLst/>
                <a:latin typeface="Times New Roman" charset="0"/>
                <a:ea typeface="MS Mincho" charset="-128"/>
              </a:rPr>
              <a:t>Figure .</a:t>
            </a:r>
            <a:r>
              <a:rPr lang="en-US" sz="1100" dirty="0">
                <a:effectLst/>
                <a:latin typeface="Times New Roman" charset="0"/>
                <a:ea typeface="MS Mincho" charset="-128"/>
              </a:rPr>
              <a:t> </a:t>
            </a:r>
            <a:r>
              <a:rPr lang="en-US" sz="1100" b="1" dirty="0">
                <a:effectLst/>
                <a:latin typeface="Times New Roman" charset="0"/>
                <a:ea typeface="MS Mincho" charset="-128"/>
              </a:rPr>
              <a:t>Workflow of Light Sheet microscopy tools for image acquisition </a:t>
            </a:r>
            <a:r>
              <a:rPr lang="en-US" sz="1100" dirty="0">
                <a:effectLst/>
                <a:latin typeface="Times New Roman" charset="0"/>
                <a:ea typeface="MS Mincho" charset="-128"/>
              </a:rPr>
              <a:t>This software leverages HPC resources to process the acquired data acquired and make those images available on the acquisition computer or remotely for monitoring</a:t>
            </a:r>
          </a:p>
        </p:txBody>
      </p:sp>
      <p:sp>
        <p:nvSpPr>
          <p:cNvPr id="9" name="Content Placeholder 2"/>
          <p:cNvSpPr txBox="1">
            <a:spLocks/>
          </p:cNvSpPr>
          <p:nvPr/>
        </p:nvSpPr>
        <p:spPr>
          <a:xfrm>
            <a:off x="268941" y="3993776"/>
            <a:ext cx="8606118" cy="2616481"/>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charset="2"/>
              <a:buChar char="Ø"/>
            </a:pPr>
            <a:r>
              <a:rPr lang="en-US" b="1" dirty="0">
                <a:solidFill>
                  <a:srgbClr val="0070C0"/>
                </a:solidFill>
              </a:rPr>
              <a:t>Field Stations and Sensors- Ecology and Ecosystems (262 TB)</a:t>
            </a:r>
          </a:p>
          <a:p>
            <a:pPr>
              <a:buFont typeface="Wingdings" charset="2"/>
              <a:buChar char="Ø"/>
            </a:pPr>
            <a:r>
              <a:rPr lang="en-US" b="1" dirty="0">
                <a:solidFill>
                  <a:srgbClr val="0070C0"/>
                </a:solidFill>
              </a:rPr>
              <a:t>Massively Parallel Sequencing- Microbial Ecology and Biology</a:t>
            </a:r>
            <a:r>
              <a:rPr lang="en-US" dirty="0">
                <a:solidFill>
                  <a:srgbClr val="0070C0"/>
                </a:solidFill>
              </a:rPr>
              <a:t> </a:t>
            </a:r>
            <a:r>
              <a:rPr lang="en-US" b="1" dirty="0">
                <a:solidFill>
                  <a:srgbClr val="0070C0"/>
                </a:solidFill>
              </a:rPr>
              <a:t>(4.1 PB)</a:t>
            </a:r>
          </a:p>
          <a:p>
            <a:pPr>
              <a:buFont typeface="Wingdings" charset="2"/>
              <a:buChar char="Ø"/>
            </a:pPr>
            <a:r>
              <a:rPr lang="en-US" b="1" dirty="0">
                <a:solidFill>
                  <a:srgbClr val="0070C0"/>
                </a:solidFill>
              </a:rPr>
              <a:t>High Speed/High Definition Video Camera (381 TB)</a:t>
            </a:r>
            <a:r>
              <a:rPr lang="en-US" dirty="0"/>
              <a:t> </a:t>
            </a:r>
          </a:p>
        </p:txBody>
      </p:sp>
    </p:spTree>
    <p:extLst>
      <p:ext uri="{BB962C8B-B14F-4D97-AF65-F5344CB8AC3E}">
        <p14:creationId xmlns:p14="http://schemas.microsoft.com/office/powerpoint/2010/main" val="3283866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978BB-B8F9-464D-AD4C-5EDE18CEDB84}"/>
              </a:ext>
            </a:extLst>
          </p:cNvPr>
          <p:cNvSpPr>
            <a:spLocks noGrp="1"/>
          </p:cNvSpPr>
          <p:nvPr>
            <p:ph type="title"/>
          </p:nvPr>
        </p:nvSpPr>
        <p:spPr/>
        <p:txBody>
          <a:bodyPr/>
          <a:lstStyle/>
          <a:p>
            <a:r>
              <a:rPr lang="en-US" dirty="0"/>
              <a:t>Project example: XDM </a:t>
            </a:r>
          </a:p>
        </p:txBody>
      </p:sp>
      <p:sp>
        <p:nvSpPr>
          <p:cNvPr id="3" name="Content Placeholder 2">
            <a:extLst>
              <a:ext uri="{FF2B5EF4-FFF2-40B4-BE49-F238E27FC236}">
                <a16:creationId xmlns:a16="http://schemas.microsoft.com/office/drawing/2014/main" id="{9FFEFABC-DA88-314F-BC6C-2FEDFE76FFF0}"/>
              </a:ext>
            </a:extLst>
          </p:cNvPr>
          <p:cNvSpPr>
            <a:spLocks noGrp="1"/>
          </p:cNvSpPr>
          <p:nvPr>
            <p:ph idx="1"/>
          </p:nvPr>
        </p:nvSpPr>
        <p:spPr/>
        <p:txBody>
          <a:bodyPr/>
          <a:lstStyle/>
          <a:p>
            <a:r>
              <a:rPr lang="en-US" dirty="0"/>
              <a:t>XDM: XROMM Data Management Portal</a:t>
            </a:r>
          </a:p>
        </p:txBody>
      </p:sp>
    </p:spTree>
    <p:extLst>
      <p:ext uri="{BB962C8B-B14F-4D97-AF65-F5344CB8AC3E}">
        <p14:creationId xmlns:p14="http://schemas.microsoft.com/office/powerpoint/2010/main" val="16334506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F2148-182B-5B44-8522-F54C625ACACF}"/>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3AF81710-2764-344C-815F-3BE1164AF7D5}"/>
              </a:ext>
            </a:extLst>
          </p:cNvPr>
          <p:cNvPicPr>
            <a:picLocks noChangeAspect="1"/>
          </p:cNvPicPr>
          <p:nvPr/>
        </p:nvPicPr>
        <p:blipFill>
          <a:blip r:embed="rId2"/>
          <a:stretch>
            <a:fillRect/>
          </a:stretch>
        </p:blipFill>
        <p:spPr>
          <a:xfrm>
            <a:off x="-961901" y="0"/>
            <a:ext cx="11019692" cy="6858000"/>
          </a:xfrm>
          <a:prstGeom prst="rect">
            <a:avLst/>
          </a:prstGeom>
        </p:spPr>
      </p:pic>
    </p:spTree>
    <p:extLst>
      <p:ext uri="{BB962C8B-B14F-4D97-AF65-F5344CB8AC3E}">
        <p14:creationId xmlns:p14="http://schemas.microsoft.com/office/powerpoint/2010/main" val="17151858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BB572-4E87-8946-8B83-A5C88B3B6B20}"/>
              </a:ext>
            </a:extLst>
          </p:cNvPr>
          <p:cNvSpPr>
            <a:spLocks noGrp="1"/>
          </p:cNvSpPr>
          <p:nvPr>
            <p:ph type="title"/>
          </p:nvPr>
        </p:nvSpPr>
        <p:spPr>
          <a:xfrm>
            <a:off x="457200" y="139932"/>
            <a:ext cx="8229600" cy="1143000"/>
          </a:xfrm>
        </p:spPr>
        <p:txBody>
          <a:bodyPr/>
          <a:lstStyle/>
          <a:p>
            <a:r>
              <a:rPr lang="en-US" dirty="0"/>
              <a:t>XDM system architecture</a:t>
            </a:r>
          </a:p>
        </p:txBody>
      </p:sp>
      <p:sp>
        <p:nvSpPr>
          <p:cNvPr id="3" name="Content Placeholder 2">
            <a:extLst>
              <a:ext uri="{FF2B5EF4-FFF2-40B4-BE49-F238E27FC236}">
                <a16:creationId xmlns:a16="http://schemas.microsoft.com/office/drawing/2014/main" id="{148BC00C-8588-CF44-8630-10C6A28AEAC5}"/>
              </a:ext>
            </a:extLst>
          </p:cNvPr>
          <p:cNvSpPr>
            <a:spLocks noGrp="1"/>
          </p:cNvSpPr>
          <p:nvPr>
            <p:ph idx="1"/>
          </p:nvPr>
        </p:nvSpPr>
        <p:spPr>
          <a:xfrm>
            <a:off x="236643" y="4099595"/>
            <a:ext cx="8229600" cy="2825915"/>
          </a:xfrm>
        </p:spPr>
        <p:txBody>
          <a:bodyPr>
            <a:normAutofit fontScale="92500" lnSpcReduction="20000"/>
          </a:bodyPr>
          <a:lstStyle/>
          <a:p>
            <a:pPr algn="ctr"/>
            <a:r>
              <a:rPr lang="en-US" sz="2800" dirty="0">
                <a:latin typeface="Arial" panose="020B0604020202020204" pitchFamily="34" charset="0"/>
                <a:cs typeface="Arial" panose="020B0604020202020204" pitchFamily="34" charset="0"/>
              </a:rPr>
              <a:t>Overall architecture - The XDM system is comprised of 4 core components: </a:t>
            </a:r>
          </a:p>
          <a:p>
            <a:endParaRPr lang="en-US" sz="2800" dirty="0">
              <a:latin typeface="Arial" panose="020B0604020202020204" pitchFamily="34" charset="0"/>
              <a:cs typeface="Arial" panose="020B0604020202020204" pitchFamily="34" charset="0"/>
            </a:endParaRPr>
          </a:p>
          <a:p>
            <a:pPr marL="1351895" lvl="1" indent="-742950">
              <a:buFont typeface="+mj-lt"/>
              <a:buAutoNum type="arabicParenR"/>
            </a:pPr>
            <a:r>
              <a:rPr lang="en-US" b="1" dirty="0">
                <a:latin typeface="Arial" panose="020B0604020202020204" pitchFamily="34" charset="0"/>
                <a:cs typeface="Arial" panose="020B0604020202020204" pitchFamily="34" charset="0"/>
              </a:rPr>
              <a:t>XDM Web Portal</a:t>
            </a:r>
            <a:r>
              <a:rPr lang="en-US" dirty="0">
                <a:latin typeface="Arial" panose="020B0604020202020204" pitchFamily="34" charset="0"/>
                <a:cs typeface="Arial" panose="020B0604020202020204" pitchFamily="34" charset="0"/>
              </a:rPr>
              <a:t> </a:t>
            </a:r>
          </a:p>
          <a:p>
            <a:pPr marL="1351895" lvl="1" indent="-742950">
              <a:buFont typeface="+mj-lt"/>
              <a:buAutoNum type="arabicParenR"/>
            </a:pPr>
            <a:r>
              <a:rPr lang="en-US" b="1" dirty="0">
                <a:latin typeface="Arial" panose="020B0604020202020204" pitchFamily="34" charset="0"/>
                <a:cs typeface="Arial" panose="020B0604020202020204" pitchFamily="34" charset="0"/>
              </a:rPr>
              <a:t>DaLI Infrastructure</a:t>
            </a:r>
            <a:r>
              <a:rPr lang="en-US" dirty="0">
                <a:latin typeface="Arial" panose="020B0604020202020204" pitchFamily="34" charset="0"/>
                <a:cs typeface="Arial" panose="020B0604020202020204" pitchFamily="34" charset="0"/>
              </a:rPr>
              <a:t> </a:t>
            </a:r>
          </a:p>
          <a:p>
            <a:pPr marL="1351895" lvl="1" indent="-742950">
              <a:buFont typeface="+mj-lt"/>
              <a:buAutoNum type="arabicParenR"/>
            </a:pPr>
            <a:r>
              <a:rPr lang="en-US" b="1" dirty="0" err="1">
                <a:latin typeface="Arial" panose="020B0604020202020204" pitchFamily="34" charset="0"/>
                <a:cs typeface="Arial" panose="020B0604020202020204" pitchFamily="34" charset="0"/>
              </a:rPr>
              <a:t>RCCHub</a:t>
            </a:r>
            <a:endParaRPr lang="en-US" b="1" dirty="0">
              <a:latin typeface="Arial" panose="020B0604020202020204" pitchFamily="34" charset="0"/>
              <a:cs typeface="Arial" panose="020B0604020202020204" pitchFamily="34" charset="0"/>
            </a:endParaRPr>
          </a:p>
          <a:p>
            <a:pPr marL="1351895" lvl="1" indent="-742950">
              <a:buFont typeface="+mj-lt"/>
              <a:buAutoNum type="arabicParenR"/>
            </a:pPr>
            <a:r>
              <a:rPr lang="en-US" b="1" dirty="0">
                <a:latin typeface="Arial" panose="020B0604020202020204" pitchFamily="34" charset="0"/>
                <a:cs typeface="Arial" panose="020B0604020202020204" pitchFamily="34" charset="0"/>
              </a:rPr>
              <a:t>UChicago XMA Porta</a:t>
            </a:r>
            <a:r>
              <a:rPr lang="en-US" dirty="0">
                <a:latin typeface="Arial" panose="020B0604020202020204" pitchFamily="34" charset="0"/>
                <a:cs typeface="Arial" panose="020B0604020202020204" pitchFamily="34" charset="0"/>
              </a:rPr>
              <a:t>l </a:t>
            </a:r>
          </a:p>
          <a:p>
            <a:endParaRPr lang="en-US" dirty="0"/>
          </a:p>
        </p:txBody>
      </p:sp>
      <p:pic>
        <p:nvPicPr>
          <p:cNvPr id="4" name="Picture 3">
            <a:extLst>
              <a:ext uri="{FF2B5EF4-FFF2-40B4-BE49-F238E27FC236}">
                <a16:creationId xmlns:a16="http://schemas.microsoft.com/office/drawing/2014/main" id="{408E838D-546C-F343-8025-9416629EF769}"/>
              </a:ext>
            </a:extLst>
          </p:cNvPr>
          <p:cNvPicPr>
            <a:picLocks noChangeAspect="1"/>
          </p:cNvPicPr>
          <p:nvPr/>
        </p:nvPicPr>
        <p:blipFill>
          <a:blip r:embed="rId2"/>
          <a:stretch>
            <a:fillRect/>
          </a:stretch>
        </p:blipFill>
        <p:spPr>
          <a:xfrm>
            <a:off x="572652" y="1156932"/>
            <a:ext cx="7893591" cy="2951915"/>
          </a:xfrm>
          <a:prstGeom prst="rect">
            <a:avLst/>
          </a:prstGeom>
        </p:spPr>
      </p:pic>
    </p:spTree>
    <p:extLst>
      <p:ext uri="{BB962C8B-B14F-4D97-AF65-F5344CB8AC3E}">
        <p14:creationId xmlns:p14="http://schemas.microsoft.com/office/powerpoint/2010/main" val="19595075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1D952-D546-1F45-9416-A28ED2D24F9D}"/>
              </a:ext>
            </a:extLst>
          </p:cNvPr>
          <p:cNvSpPr>
            <a:spLocks noGrp="1"/>
          </p:cNvSpPr>
          <p:nvPr>
            <p:ph type="title"/>
          </p:nvPr>
        </p:nvSpPr>
        <p:spPr/>
        <p:txBody>
          <a:bodyPr>
            <a:normAutofit/>
          </a:bodyPr>
          <a:lstStyle/>
          <a:p>
            <a:r>
              <a:rPr lang="en-US" dirty="0"/>
              <a:t>After hardware enhancement</a:t>
            </a:r>
          </a:p>
        </p:txBody>
      </p:sp>
      <p:sp>
        <p:nvSpPr>
          <p:cNvPr id="3" name="Content Placeholder 2">
            <a:extLst>
              <a:ext uri="{FF2B5EF4-FFF2-40B4-BE49-F238E27FC236}">
                <a16:creationId xmlns:a16="http://schemas.microsoft.com/office/drawing/2014/main" id="{D833BCAC-F7B3-BA48-AECE-3D05B03CE659}"/>
              </a:ext>
            </a:extLst>
          </p:cNvPr>
          <p:cNvSpPr>
            <a:spLocks noGrp="1"/>
          </p:cNvSpPr>
          <p:nvPr>
            <p:ph idx="1"/>
          </p:nvPr>
        </p:nvSpPr>
        <p:spPr>
          <a:xfrm>
            <a:off x="457200" y="2057399"/>
            <a:ext cx="3788979" cy="4525963"/>
          </a:xfrm>
        </p:spPr>
        <p:txBody>
          <a:bodyPr/>
          <a:lstStyle/>
          <a:p>
            <a:r>
              <a:rPr lang="en-US" dirty="0"/>
              <a:t>We can obtain a few hundreds of “trials” per experiment per day</a:t>
            </a:r>
          </a:p>
          <a:p>
            <a:r>
              <a:rPr lang="en-US" dirty="0"/>
              <a:t>Needed to develop batch loading functionality and metadata set</a:t>
            </a:r>
          </a:p>
        </p:txBody>
      </p:sp>
      <p:pic>
        <p:nvPicPr>
          <p:cNvPr id="4" name="Picture 2" descr="/var/folders/2z/ygkrr2pj1q30y1srzm5x0txh0000gn/T/com.microsoft.Powerpoint/WebArchiveCopyPasteTempFiles/AAAAABJRU5ErkJggg==">
            <a:extLst>
              <a:ext uri="{FF2B5EF4-FFF2-40B4-BE49-F238E27FC236}">
                <a16:creationId xmlns:a16="http://schemas.microsoft.com/office/drawing/2014/main" id="{6CFB8FDF-ABD0-7B43-859C-073DC86F7B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707677"/>
            <a:ext cx="4117686" cy="5013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1961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C9ACD-D0A6-7D4D-B230-722F1CA0651D}"/>
              </a:ext>
            </a:extLst>
          </p:cNvPr>
          <p:cNvSpPr>
            <a:spLocks noGrp="1"/>
          </p:cNvSpPr>
          <p:nvPr>
            <p:ph type="title"/>
          </p:nvPr>
        </p:nvSpPr>
        <p:spPr/>
        <p:txBody>
          <a:bodyPr/>
          <a:lstStyle/>
          <a:p>
            <a:r>
              <a:rPr lang="en-US" dirty="0"/>
              <a:t>Organizations on Studies and Trials</a:t>
            </a:r>
          </a:p>
        </p:txBody>
      </p:sp>
      <p:sp>
        <p:nvSpPr>
          <p:cNvPr id="3" name="Content Placeholder 2">
            <a:extLst>
              <a:ext uri="{FF2B5EF4-FFF2-40B4-BE49-F238E27FC236}">
                <a16:creationId xmlns:a16="http://schemas.microsoft.com/office/drawing/2014/main" id="{E36E5B5A-E1E2-2548-B481-BC6CBB3715E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6E2511B-9B68-E149-A4A1-BC0C28497C88}"/>
              </a:ext>
            </a:extLst>
          </p:cNvPr>
          <p:cNvPicPr>
            <a:picLocks noChangeAspect="1"/>
          </p:cNvPicPr>
          <p:nvPr/>
        </p:nvPicPr>
        <p:blipFill>
          <a:blip r:embed="rId3"/>
          <a:stretch>
            <a:fillRect/>
          </a:stretch>
        </p:blipFill>
        <p:spPr>
          <a:xfrm>
            <a:off x="126124" y="1600200"/>
            <a:ext cx="8862775" cy="3507395"/>
          </a:xfrm>
          <a:prstGeom prst="rect">
            <a:avLst/>
          </a:prstGeom>
        </p:spPr>
      </p:pic>
    </p:spTree>
    <p:extLst>
      <p:ext uri="{BB962C8B-B14F-4D97-AF65-F5344CB8AC3E}">
        <p14:creationId xmlns:p14="http://schemas.microsoft.com/office/powerpoint/2010/main" val="3408202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FE87A-C4E4-AC4B-A7E9-52F7102EA1A8}"/>
              </a:ext>
            </a:extLst>
          </p:cNvPr>
          <p:cNvSpPr>
            <a:spLocks noGrp="1"/>
          </p:cNvSpPr>
          <p:nvPr>
            <p:ph type="title"/>
          </p:nvPr>
        </p:nvSpPr>
        <p:spPr/>
        <p:txBody>
          <a:bodyPr>
            <a:normAutofit fontScale="90000"/>
          </a:bodyPr>
          <a:lstStyle/>
          <a:p>
            <a:r>
              <a:rPr lang="en-US" dirty="0"/>
              <a:t>Any specific workflow for your group? </a:t>
            </a:r>
          </a:p>
        </p:txBody>
      </p:sp>
      <p:sp>
        <p:nvSpPr>
          <p:cNvPr id="3" name="Content Placeholder 2">
            <a:extLst>
              <a:ext uri="{FF2B5EF4-FFF2-40B4-BE49-F238E27FC236}">
                <a16:creationId xmlns:a16="http://schemas.microsoft.com/office/drawing/2014/main" id="{1A5B6E47-8FF2-3841-954F-CF0325F4314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937164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0"/>
            <a:ext cx="8229600" cy="1143000"/>
          </a:xfrm>
        </p:spPr>
        <p:txBody>
          <a:bodyPr/>
          <a:lstStyle/>
          <a:p>
            <a:r>
              <a:rPr lang="en-US" b="1" dirty="0">
                <a:solidFill>
                  <a:srgbClr val="0070C0"/>
                </a:solidFill>
              </a:rPr>
              <a:t>RCC Help</a:t>
            </a:r>
          </a:p>
        </p:txBody>
      </p:sp>
      <p:pic>
        <p:nvPicPr>
          <p:cNvPr id="5" name="Picture 4"/>
          <p:cNvPicPr>
            <a:picLocks noChangeAspect="1"/>
          </p:cNvPicPr>
          <p:nvPr/>
        </p:nvPicPr>
        <p:blipFill>
          <a:blip r:embed="rId2"/>
          <a:stretch>
            <a:fillRect/>
          </a:stretch>
        </p:blipFill>
        <p:spPr>
          <a:xfrm>
            <a:off x="1" y="1143000"/>
            <a:ext cx="9144000" cy="3165231"/>
          </a:xfrm>
          <a:prstGeom prst="rect">
            <a:avLst/>
          </a:prstGeom>
        </p:spPr>
      </p:pic>
      <p:sp>
        <p:nvSpPr>
          <p:cNvPr id="8" name="Title 1"/>
          <p:cNvSpPr txBox="1">
            <a:spLocks/>
          </p:cNvSpPr>
          <p:nvPr/>
        </p:nvSpPr>
        <p:spPr>
          <a:xfrm>
            <a:off x="600322" y="4475747"/>
            <a:ext cx="8229600" cy="1606466"/>
          </a:xfrm>
          <a:prstGeom prst="rect">
            <a:avLst/>
          </a:prstGeom>
          <a:solidFill>
            <a:schemeClr val="bg1">
              <a:lumMod val="75000"/>
            </a:schemeClr>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a:t>Email: help@rcc.uchicago.edu</a:t>
            </a:r>
          </a:p>
          <a:p>
            <a:pPr marL="0" lvl="1" algn="ctr">
              <a:spcBef>
                <a:spcPct val="0"/>
              </a:spcBef>
            </a:pPr>
            <a:r>
              <a:rPr lang="en-US" sz="2400" dirty="0"/>
              <a:t>Phone: </a:t>
            </a:r>
            <a:r>
              <a:rPr lang="en-US" sz="2400" dirty="0">
                <a:solidFill>
                  <a:schemeClr val="tx1">
                    <a:lumMod val="95000"/>
                    <a:lumOff val="5000"/>
                  </a:schemeClr>
                </a:solidFill>
              </a:rPr>
              <a:t>773-795-2667</a:t>
            </a:r>
          </a:p>
          <a:p>
            <a:r>
              <a:rPr lang="en-US" sz="2400" dirty="0"/>
              <a:t>Web: </a:t>
            </a:r>
            <a:r>
              <a:rPr lang="en-US" sz="2400" dirty="0" err="1"/>
              <a:t>rcc.uchicago.edu</a:t>
            </a:r>
            <a:endParaRPr lang="en-US" sz="2400" dirty="0"/>
          </a:p>
          <a:p>
            <a:r>
              <a:rPr lang="en-US" sz="2400" dirty="0"/>
              <a:t>In person: Regenstein room 216 or  5607 S Drexel Ave</a:t>
            </a:r>
          </a:p>
        </p:txBody>
      </p:sp>
      <p:pic>
        <p:nvPicPr>
          <p:cNvPr id="9" name="Picture 2">
            <a:extLst>
              <a:ext uri="{FF2B5EF4-FFF2-40B4-BE49-F238E27FC236}">
                <a16:creationId xmlns:a16="http://schemas.microsoft.com/office/drawing/2014/main" id="{1701CFD1-FA91-A244-B207-70ACFD2ECB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747" t="13464" r="38454" b="79477"/>
          <a:stretch/>
        </p:blipFill>
        <p:spPr bwMode="auto">
          <a:xfrm>
            <a:off x="0" y="6214268"/>
            <a:ext cx="9143999" cy="6110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 name="Picture 9">
            <a:extLst>
              <a:ext uri="{FF2B5EF4-FFF2-40B4-BE49-F238E27FC236}">
                <a16:creationId xmlns:a16="http://schemas.microsoft.com/office/drawing/2014/main" id="{F9C60B18-DF80-0A41-B268-2DF3C8229F7A}"/>
              </a:ext>
            </a:extLst>
          </p:cNvPr>
          <p:cNvPicPr>
            <a:picLocks noChangeAspect="1"/>
          </p:cNvPicPr>
          <p:nvPr/>
        </p:nvPicPr>
        <p:blipFill>
          <a:blip r:embed="rId4"/>
          <a:stretch>
            <a:fillRect/>
          </a:stretch>
        </p:blipFill>
        <p:spPr>
          <a:xfrm>
            <a:off x="2490787" y="6314129"/>
            <a:ext cx="4162425" cy="449542"/>
          </a:xfrm>
          <a:prstGeom prst="rect">
            <a:avLst/>
          </a:prstGeom>
        </p:spPr>
      </p:pic>
    </p:spTree>
    <p:extLst>
      <p:ext uri="{BB962C8B-B14F-4D97-AF65-F5344CB8AC3E}">
        <p14:creationId xmlns:p14="http://schemas.microsoft.com/office/powerpoint/2010/main" val="1515070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504701" y="2146464"/>
            <a:ext cx="8229600" cy="1974273"/>
          </a:xfrm>
        </p:spPr>
        <p:txBody>
          <a:bodyPr>
            <a:normAutofit/>
          </a:bodyPr>
          <a:lstStyle/>
          <a:p>
            <a:pPr marL="0" indent="0" algn="ctr">
              <a:buNone/>
            </a:pPr>
            <a:r>
              <a:rPr lang="en-US" sz="5400" b="1" dirty="0">
                <a:solidFill>
                  <a:schemeClr val="bg1"/>
                </a:solidFill>
              </a:rPr>
              <a:t>90% of the world’s data was created in the last two years</a:t>
            </a:r>
          </a:p>
        </p:txBody>
      </p:sp>
      <p:sp>
        <p:nvSpPr>
          <p:cNvPr id="4" name="TextBox 3"/>
          <p:cNvSpPr txBox="1"/>
          <p:nvPr/>
        </p:nvSpPr>
        <p:spPr>
          <a:xfrm>
            <a:off x="6102626" y="4949687"/>
            <a:ext cx="2155590" cy="369332"/>
          </a:xfrm>
          <a:prstGeom prst="rect">
            <a:avLst/>
          </a:prstGeom>
          <a:noFill/>
        </p:spPr>
        <p:txBody>
          <a:bodyPr wrap="none" rtlCol="0">
            <a:spAutoFit/>
          </a:bodyPr>
          <a:lstStyle/>
          <a:p>
            <a:r>
              <a:rPr lang="en-US" dirty="0">
                <a:solidFill>
                  <a:schemeClr val="bg1"/>
                </a:solidFill>
              </a:rPr>
              <a:t>Katharine </a:t>
            </a:r>
            <a:r>
              <a:rPr lang="en-US" dirty="0" err="1">
                <a:solidFill>
                  <a:schemeClr val="bg1"/>
                </a:solidFill>
              </a:rPr>
              <a:t>Frase</a:t>
            </a:r>
            <a:r>
              <a:rPr lang="en-US" dirty="0">
                <a:solidFill>
                  <a:schemeClr val="bg1"/>
                </a:solidFill>
              </a:rPr>
              <a:t> SC16</a:t>
            </a:r>
          </a:p>
        </p:txBody>
      </p:sp>
    </p:spTree>
    <p:extLst>
      <p:ext uri="{BB962C8B-B14F-4D97-AF65-F5344CB8AC3E}">
        <p14:creationId xmlns:p14="http://schemas.microsoft.com/office/powerpoint/2010/main" val="13226232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96480" y="136416"/>
            <a:ext cx="8229600" cy="4525963"/>
          </a:xfrm>
        </p:spPr>
        <p:txBody>
          <a:bodyPr>
            <a:normAutofit/>
          </a:bodyPr>
          <a:lstStyle/>
          <a:p>
            <a:pPr marL="0" indent="0">
              <a:buNone/>
            </a:pPr>
            <a:endParaRPr lang="en-US" dirty="0"/>
          </a:p>
          <a:p>
            <a:pPr marL="0" indent="0">
              <a:buNone/>
            </a:pPr>
            <a:endParaRPr lang="en-US" dirty="0"/>
          </a:p>
          <a:p>
            <a:pPr marL="0" indent="0" algn="ctr">
              <a:buNone/>
            </a:pPr>
            <a:r>
              <a:rPr lang="en-US" sz="5400" b="1" dirty="0">
                <a:solidFill>
                  <a:srgbClr val="FFFF00"/>
                </a:solidFill>
              </a:rPr>
              <a:t>Thank you</a:t>
            </a:r>
          </a:p>
          <a:p>
            <a:pPr marL="0" indent="0" algn="ctr">
              <a:buNone/>
            </a:pPr>
            <a:r>
              <a:rPr lang="en-US" sz="4000" b="1" dirty="0" err="1">
                <a:solidFill>
                  <a:srgbClr val="FFFF00"/>
                </a:solidFill>
              </a:rPr>
              <a:t>kazutaka@uchicago.edu</a:t>
            </a:r>
            <a:r>
              <a:rPr lang="en-US" sz="5400" b="1" dirty="0">
                <a:solidFill>
                  <a:srgbClr val="FFFF00"/>
                </a:solidFill>
              </a:rPr>
              <a:t> </a:t>
            </a:r>
          </a:p>
          <a:p>
            <a:pPr marL="0" indent="0" algn="ctr">
              <a:buNone/>
            </a:pPr>
            <a:endParaRPr lang="en-US" sz="5400" b="1" dirty="0">
              <a:solidFill>
                <a:srgbClr val="FFFF00"/>
              </a:solidFill>
            </a:endParaRPr>
          </a:p>
        </p:txBody>
      </p:sp>
      <p:sp>
        <p:nvSpPr>
          <p:cNvPr id="2" name="Slide Number Placeholder 1"/>
          <p:cNvSpPr>
            <a:spLocks noGrp="1"/>
          </p:cNvSpPr>
          <p:nvPr>
            <p:ph type="sldNum" sz="quarter" idx="12"/>
          </p:nvPr>
        </p:nvSpPr>
        <p:spPr/>
        <p:txBody>
          <a:bodyPr/>
          <a:lstStyle/>
          <a:p>
            <a:fld id="{E7921454-9842-364F-AE15-5087F31B435C}" type="slidenum">
              <a:rPr lang="en-US" smtClean="0"/>
              <a:t>40</a:t>
            </a:fld>
            <a:endParaRPr lang="en-US" dirty="0"/>
          </a:p>
        </p:txBody>
      </p:sp>
      <p:sp>
        <p:nvSpPr>
          <p:cNvPr id="4" name="Content Placeholder 2">
            <a:extLst>
              <a:ext uri="{FF2B5EF4-FFF2-40B4-BE49-F238E27FC236}">
                <a16:creationId xmlns:a16="http://schemas.microsoft.com/office/drawing/2014/main" id="{1D0056A2-8BBB-7049-ACD8-89AA9C34CDDE}"/>
              </a:ext>
            </a:extLst>
          </p:cNvPr>
          <p:cNvSpPr txBox="1">
            <a:spLocks/>
          </p:cNvSpPr>
          <p:nvPr/>
        </p:nvSpPr>
        <p:spPr>
          <a:xfrm>
            <a:off x="535152" y="3246383"/>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US" dirty="0"/>
          </a:p>
          <a:p>
            <a:pPr marL="0" indent="0">
              <a:buFont typeface="Arial"/>
              <a:buNone/>
            </a:pPr>
            <a:endParaRPr lang="en-US" dirty="0"/>
          </a:p>
          <a:p>
            <a:pPr marL="0" indent="0" algn="ctr">
              <a:buFont typeface="Arial"/>
              <a:buNone/>
            </a:pPr>
            <a:r>
              <a:rPr lang="en-US" sz="5400" b="1" dirty="0">
                <a:solidFill>
                  <a:srgbClr val="FFFF00"/>
                </a:solidFill>
              </a:rPr>
              <a:t>Help? Questions? </a:t>
            </a:r>
            <a:r>
              <a:rPr lang="en-US" sz="5400" b="1" dirty="0" err="1">
                <a:solidFill>
                  <a:srgbClr val="FFFF00"/>
                </a:solidFill>
              </a:rPr>
              <a:t>help@rcc.uchicago.edu</a:t>
            </a:r>
            <a:endParaRPr lang="en-US" sz="5400" b="1" dirty="0">
              <a:solidFill>
                <a:srgbClr val="FFFF00"/>
              </a:solidFill>
            </a:endParaRPr>
          </a:p>
          <a:p>
            <a:pPr marL="0" indent="0" algn="ctr">
              <a:buFont typeface="Arial"/>
              <a:buNone/>
            </a:pPr>
            <a:endParaRPr lang="en-US" sz="5400" b="1" dirty="0">
              <a:solidFill>
                <a:srgbClr val="FFFF00"/>
              </a:solidFill>
            </a:endParaRPr>
          </a:p>
          <a:p>
            <a:pPr marL="0" indent="0" algn="ctr">
              <a:buFont typeface="Arial"/>
              <a:buNone/>
            </a:pPr>
            <a:endParaRPr lang="en-US" sz="5400" b="1" dirty="0">
              <a:solidFill>
                <a:srgbClr val="FFFF00"/>
              </a:solidFill>
            </a:endParaRPr>
          </a:p>
        </p:txBody>
      </p:sp>
    </p:spTree>
    <p:extLst>
      <p:ext uri="{BB962C8B-B14F-4D97-AF65-F5344CB8AC3E}">
        <p14:creationId xmlns:p14="http://schemas.microsoft.com/office/powerpoint/2010/main" val="99132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73486" y="6138802"/>
            <a:ext cx="8629213" cy="400110"/>
          </a:xfrm>
          <a:prstGeom prst="rect">
            <a:avLst/>
          </a:prstGeom>
          <a:noFill/>
        </p:spPr>
        <p:txBody>
          <a:bodyPr wrap="square" rtlCol="0">
            <a:spAutoFit/>
          </a:bodyPr>
          <a:lstStyle/>
          <a:p>
            <a:pPr algn="ctr"/>
            <a:r>
              <a:rPr lang="en-US" sz="2000" b="1" dirty="0">
                <a:solidFill>
                  <a:srgbClr val="3366FF"/>
                </a:solidFill>
              </a:rPr>
              <a:t>As </a:t>
            </a:r>
          </a:p>
        </p:txBody>
      </p:sp>
      <p:sp>
        <p:nvSpPr>
          <p:cNvPr id="2" name="Title 1"/>
          <p:cNvSpPr>
            <a:spLocks noGrp="1"/>
          </p:cNvSpPr>
          <p:nvPr>
            <p:ph type="title"/>
          </p:nvPr>
        </p:nvSpPr>
        <p:spPr>
          <a:xfrm>
            <a:off x="248360" y="1259922"/>
            <a:ext cx="8565714" cy="1143000"/>
          </a:xfrm>
        </p:spPr>
        <p:txBody>
          <a:bodyPr>
            <a:normAutofit/>
          </a:bodyPr>
          <a:lstStyle/>
          <a:p>
            <a:r>
              <a:rPr lang="en-US" sz="2800" dirty="0"/>
              <a:t>Users add an average of </a:t>
            </a:r>
            <a:r>
              <a:rPr lang="en-US" sz="2800" b="1" dirty="0"/>
              <a:t>1.5TB of data per day </a:t>
            </a:r>
            <a:r>
              <a:rPr lang="en-US" sz="2800" dirty="0"/>
              <a:t>to the </a:t>
            </a:r>
            <a:r>
              <a:rPr lang="en-US" sz="2800" dirty="0" err="1"/>
              <a:t>UChicago</a:t>
            </a:r>
            <a:r>
              <a:rPr lang="en-US" sz="2800" dirty="0"/>
              <a:t> RCC Storage</a:t>
            </a:r>
          </a:p>
        </p:txBody>
      </p:sp>
      <p:sp>
        <p:nvSpPr>
          <p:cNvPr id="4" name="Slide Number Placeholder 3"/>
          <p:cNvSpPr>
            <a:spLocks noGrp="1"/>
          </p:cNvSpPr>
          <p:nvPr>
            <p:ph type="sldNum" sz="quarter" idx="12"/>
          </p:nvPr>
        </p:nvSpPr>
        <p:spPr/>
        <p:txBody>
          <a:bodyPr/>
          <a:lstStyle/>
          <a:p>
            <a:fld id="{260493E4-02CB-8D4F-8456-F135EEFE57C9}" type="slidenum">
              <a:rPr lang="en-US" smtClean="0"/>
              <a:t>5</a:t>
            </a:fld>
            <a:endParaRPr lang="en-US" dirty="0"/>
          </a:p>
        </p:txBody>
      </p:sp>
      <p:pic>
        <p:nvPicPr>
          <p:cNvPr id="6" name="Picture 5"/>
          <p:cNvPicPr/>
          <p:nvPr/>
        </p:nvPicPr>
        <p:blipFill rotWithShape="1">
          <a:blip r:embed="rId3">
            <a:extLst>
              <a:ext uri="{28A0092B-C50C-407E-A947-70E740481C1C}">
                <a14:useLocalDpi xmlns:a14="http://schemas.microsoft.com/office/drawing/2010/main" val="0"/>
              </a:ext>
            </a:extLst>
          </a:blip>
          <a:srcRect t="12349" b="5623"/>
          <a:stretch/>
        </p:blipFill>
        <p:spPr bwMode="auto">
          <a:xfrm>
            <a:off x="223234" y="2282782"/>
            <a:ext cx="8615966" cy="3424105"/>
          </a:xfrm>
          <a:prstGeom prst="rect">
            <a:avLst/>
          </a:prstGeom>
          <a:noFill/>
          <a:ln>
            <a:noFill/>
          </a:ln>
          <a:extLst>
            <a:ext uri="{53640926-AAD7-44D8-BBD7-CCE9431645EC}">
              <a14:shadowObscured xmlns:a14="http://schemas.microsoft.com/office/drawing/2010/main"/>
            </a:ext>
          </a:extLst>
        </p:spPr>
      </p:pic>
      <p:sp>
        <p:nvSpPr>
          <p:cNvPr id="3" name="TextBox 2"/>
          <p:cNvSpPr txBox="1"/>
          <p:nvPr/>
        </p:nvSpPr>
        <p:spPr>
          <a:xfrm>
            <a:off x="283335" y="5550794"/>
            <a:ext cx="184731" cy="369332"/>
          </a:xfrm>
          <a:prstGeom prst="rect">
            <a:avLst/>
          </a:prstGeom>
          <a:noFill/>
        </p:spPr>
        <p:txBody>
          <a:bodyPr wrap="none" rtlCol="0">
            <a:spAutoFit/>
          </a:bodyPr>
          <a:lstStyle/>
          <a:p>
            <a:endParaRPr lang="en-US" dirty="0"/>
          </a:p>
        </p:txBody>
      </p:sp>
      <p:pic>
        <p:nvPicPr>
          <p:cNvPr id="1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9747" t="13464" r="38454" b="79477"/>
          <a:stretch/>
        </p:blipFill>
        <p:spPr bwMode="auto">
          <a:xfrm>
            <a:off x="0" y="6214268"/>
            <a:ext cx="9143999" cy="6110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9747" t="13464" r="38454" b="79477"/>
          <a:stretch/>
        </p:blipFill>
        <p:spPr bwMode="auto">
          <a:xfrm>
            <a:off x="0" y="6214268"/>
            <a:ext cx="9143999" cy="6110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2"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23</a:t>
            </a:r>
          </a:p>
        </p:txBody>
      </p:sp>
      <p:sp>
        <p:nvSpPr>
          <p:cNvPr id="8" name="Rectangle 7"/>
          <p:cNvSpPr/>
          <p:nvPr/>
        </p:nvSpPr>
        <p:spPr>
          <a:xfrm>
            <a:off x="1345835" y="5715753"/>
            <a:ext cx="6484513" cy="369332"/>
          </a:xfrm>
          <a:prstGeom prst="rect">
            <a:avLst/>
          </a:prstGeom>
        </p:spPr>
        <p:txBody>
          <a:bodyPr wrap="square">
            <a:spAutoFit/>
          </a:bodyPr>
          <a:lstStyle/>
          <a:p>
            <a:pPr algn="ctr"/>
            <a:r>
              <a:rPr lang="en-US" dirty="0">
                <a:latin typeface="Garamond" charset="0"/>
                <a:ea typeface="ＭＳ 明朝" charset="-128"/>
                <a:cs typeface="Times New Roman" charset="0"/>
              </a:rPr>
              <a:t>Midway1 Storage usage over time</a:t>
            </a:r>
            <a:endParaRPr lang="en-US" dirty="0">
              <a:effectLst/>
              <a:latin typeface="Calibri" charset="0"/>
              <a:ea typeface="ＭＳ 明朝" charset="-128"/>
              <a:cs typeface="Times New Roman" charset="0"/>
            </a:endParaRPr>
          </a:p>
        </p:txBody>
      </p:sp>
      <p:sp>
        <p:nvSpPr>
          <p:cNvPr id="14" name="Title 1"/>
          <p:cNvSpPr txBox="1">
            <a:spLocks/>
          </p:cNvSpPr>
          <p:nvPr/>
        </p:nvSpPr>
        <p:spPr>
          <a:xfrm>
            <a:off x="457200" y="274638"/>
            <a:ext cx="8229600"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a:solidFill>
                  <a:srgbClr val="3471C7"/>
                </a:solidFill>
              </a:rPr>
              <a:t>The deluge of data is real …</a:t>
            </a:r>
          </a:p>
        </p:txBody>
      </p:sp>
      <p:pic>
        <p:nvPicPr>
          <p:cNvPr id="15" name="Picture 14">
            <a:extLst>
              <a:ext uri="{FF2B5EF4-FFF2-40B4-BE49-F238E27FC236}">
                <a16:creationId xmlns:a16="http://schemas.microsoft.com/office/drawing/2014/main" id="{9265066A-0D9C-FC4D-8C7C-125F47870D0B}"/>
              </a:ext>
            </a:extLst>
          </p:cNvPr>
          <p:cNvPicPr>
            <a:picLocks noChangeAspect="1"/>
          </p:cNvPicPr>
          <p:nvPr/>
        </p:nvPicPr>
        <p:blipFill>
          <a:blip r:embed="rId5"/>
          <a:stretch>
            <a:fillRect/>
          </a:stretch>
        </p:blipFill>
        <p:spPr>
          <a:xfrm>
            <a:off x="2490787" y="6314129"/>
            <a:ext cx="4162425" cy="449542"/>
          </a:xfrm>
          <a:prstGeom prst="rect">
            <a:avLst/>
          </a:prstGeom>
        </p:spPr>
      </p:pic>
    </p:spTree>
    <p:extLst>
      <p:ext uri="{BB962C8B-B14F-4D97-AF65-F5344CB8AC3E}">
        <p14:creationId xmlns:p14="http://schemas.microsoft.com/office/powerpoint/2010/main" val="1866000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345031"/>
            <a:ext cx="9003680" cy="571500"/>
          </a:xfrm>
        </p:spPr>
        <p:txBody>
          <a:bodyPr>
            <a:normAutofit fontScale="90000"/>
          </a:bodyPr>
          <a:lstStyle/>
          <a:p>
            <a:r>
              <a:rPr lang="en-US" dirty="0"/>
              <a:t>What we are seeing today in </a:t>
            </a:r>
            <a:r>
              <a:rPr lang="en-US"/>
              <a:t>many labs … </a:t>
            </a:r>
            <a:r>
              <a:rPr lang="en-US" dirty="0"/>
              <a:t>..</a:t>
            </a:r>
          </a:p>
        </p:txBody>
      </p:sp>
      <p:sp>
        <p:nvSpPr>
          <p:cNvPr id="3" name="Content Placeholder 2"/>
          <p:cNvSpPr>
            <a:spLocks noGrp="1"/>
          </p:cNvSpPr>
          <p:nvPr>
            <p:ph idx="1"/>
          </p:nvPr>
        </p:nvSpPr>
        <p:spPr/>
        <p:txBody>
          <a:bodyPr/>
          <a:lstStyle/>
          <a:p>
            <a:endParaRPr lang="en-US" dirty="0"/>
          </a:p>
        </p:txBody>
      </p:sp>
      <p:pic>
        <p:nvPicPr>
          <p:cNvPr id="4" name="Picture 2"/>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1" y="1283799"/>
            <a:ext cx="4978401" cy="37668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 name="Picture 6"/>
          <p:cNvPicPr>
            <a:picLocks noChangeAspect="1"/>
          </p:cNvPicPr>
          <p:nvPr/>
        </p:nvPicPr>
        <p:blipFill>
          <a:blip r:embed="rId3"/>
          <a:stretch>
            <a:fillRect/>
          </a:stretch>
        </p:blipFill>
        <p:spPr>
          <a:xfrm>
            <a:off x="4972050" y="1317374"/>
            <a:ext cx="4171949" cy="5362386"/>
          </a:xfrm>
          <a:prstGeom prst="rect">
            <a:avLst/>
          </a:prstGeom>
        </p:spPr>
      </p:pic>
      <p:sp>
        <p:nvSpPr>
          <p:cNvPr id="8" name="Title 1"/>
          <p:cNvSpPr txBox="1">
            <a:spLocks/>
          </p:cNvSpPr>
          <p:nvPr/>
        </p:nvSpPr>
        <p:spPr>
          <a:xfrm>
            <a:off x="0" y="746373"/>
            <a:ext cx="9144001" cy="537426"/>
          </a:xfrm>
          <a:prstGeom prst="rect">
            <a:avLst/>
          </a:prstGeom>
          <a:solidFill>
            <a:schemeClr val="bg1">
              <a:lumMod val="50000"/>
            </a:schemeClr>
          </a:solidFill>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sz="3600" dirty="0"/>
          </a:p>
        </p:txBody>
      </p:sp>
      <p:sp>
        <p:nvSpPr>
          <p:cNvPr id="9" name="TextBox 8"/>
          <p:cNvSpPr txBox="1"/>
          <p:nvPr/>
        </p:nvSpPr>
        <p:spPr>
          <a:xfrm>
            <a:off x="6881842" y="6575623"/>
            <a:ext cx="2198038" cy="307777"/>
          </a:xfrm>
          <a:prstGeom prst="rect">
            <a:avLst/>
          </a:prstGeom>
          <a:noFill/>
        </p:spPr>
        <p:txBody>
          <a:bodyPr wrap="none" rtlCol="0">
            <a:spAutoFit/>
          </a:bodyPr>
          <a:lstStyle/>
          <a:p>
            <a:r>
              <a:rPr lang="en-US" sz="1400" dirty="0">
                <a:solidFill>
                  <a:srgbClr val="800000"/>
                </a:solidFill>
              </a:rPr>
              <a:t>Images courtesy of I. Foster</a:t>
            </a:r>
          </a:p>
        </p:txBody>
      </p:sp>
      <p:sp>
        <p:nvSpPr>
          <p:cNvPr id="10" name="Slide Number Placeholder 9"/>
          <p:cNvSpPr>
            <a:spLocks noGrp="1"/>
          </p:cNvSpPr>
          <p:nvPr>
            <p:ph type="sldNum" sz="quarter" idx="12"/>
          </p:nvPr>
        </p:nvSpPr>
        <p:spPr/>
        <p:txBody>
          <a:bodyPr/>
          <a:lstStyle/>
          <a:p>
            <a:fld id="{F94F45DF-48C5-9F4E-9F26-D38F4902A630}" type="slidenum">
              <a:rPr lang="en-US" smtClean="0"/>
              <a:pPr/>
              <a:t>6</a:t>
            </a:fld>
            <a:endParaRPr lang="en-US" dirty="0"/>
          </a:p>
        </p:txBody>
      </p:sp>
      <p:sp>
        <p:nvSpPr>
          <p:cNvPr id="12" name="TextBox 11"/>
          <p:cNvSpPr txBox="1"/>
          <p:nvPr/>
        </p:nvSpPr>
        <p:spPr>
          <a:xfrm>
            <a:off x="76200" y="5050644"/>
            <a:ext cx="4956421" cy="1569660"/>
          </a:xfrm>
          <a:prstGeom prst="rect">
            <a:avLst/>
          </a:prstGeom>
          <a:noFill/>
        </p:spPr>
        <p:txBody>
          <a:bodyPr wrap="none" rtlCol="0">
            <a:spAutoFit/>
          </a:bodyPr>
          <a:lstStyle/>
          <a:p>
            <a:r>
              <a:rPr lang="en-US" sz="2400" dirty="0"/>
              <a:t>Poor data management</a:t>
            </a:r>
          </a:p>
          <a:p>
            <a:r>
              <a:rPr lang="en-US" sz="2400" dirty="0"/>
              <a:t>Inadequate software, ad hoc solutions</a:t>
            </a:r>
          </a:p>
          <a:p>
            <a:r>
              <a:rPr lang="en-US" sz="2400" dirty="0"/>
              <a:t>Lack of skills</a:t>
            </a:r>
          </a:p>
          <a:p>
            <a:r>
              <a:rPr lang="en-US" sz="2400" dirty="0"/>
              <a:t>Poor performance, excessive costs</a:t>
            </a:r>
          </a:p>
        </p:txBody>
      </p:sp>
    </p:spTree>
    <p:extLst>
      <p:ext uri="{BB962C8B-B14F-4D97-AF65-F5344CB8AC3E}">
        <p14:creationId xmlns:p14="http://schemas.microsoft.com/office/powerpoint/2010/main" val="1473144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34472"/>
            <a:ext cx="8229600" cy="1143000"/>
          </a:xfrm>
        </p:spPr>
        <p:txBody>
          <a:bodyPr/>
          <a:lstStyle/>
          <a:p>
            <a:r>
              <a:rPr lang="en-US" dirty="0">
                <a:solidFill>
                  <a:srgbClr val="FFFF00"/>
                </a:solidFill>
              </a:rPr>
              <a:t>Motivation</a:t>
            </a:r>
          </a:p>
        </p:txBody>
      </p:sp>
      <p:sp>
        <p:nvSpPr>
          <p:cNvPr id="3" name="Content Placeholder 2"/>
          <p:cNvSpPr>
            <a:spLocks noGrp="1"/>
          </p:cNvSpPr>
          <p:nvPr>
            <p:ph idx="1"/>
          </p:nvPr>
        </p:nvSpPr>
        <p:spPr>
          <a:xfrm>
            <a:off x="457200" y="1277472"/>
            <a:ext cx="8229600" cy="5244352"/>
          </a:xfrm>
        </p:spPr>
        <p:txBody>
          <a:bodyPr>
            <a:noAutofit/>
          </a:bodyPr>
          <a:lstStyle/>
          <a:p>
            <a:r>
              <a:rPr lang="en-US" sz="2400" dirty="0">
                <a:solidFill>
                  <a:schemeClr val="bg1"/>
                </a:solidFill>
              </a:rPr>
              <a:t>Instruments are generating terabytes of data per day</a:t>
            </a:r>
          </a:p>
          <a:p>
            <a:r>
              <a:rPr lang="en-US" sz="2400" dirty="0">
                <a:solidFill>
                  <a:schemeClr val="bg1"/>
                </a:solidFill>
              </a:rPr>
              <a:t>Researchers are currently storing their data on inadequate media with no consistent back up mechanism.</a:t>
            </a:r>
          </a:p>
          <a:p>
            <a:r>
              <a:rPr lang="en-US" sz="2400" dirty="0">
                <a:solidFill>
                  <a:schemeClr val="bg1"/>
                </a:solidFill>
              </a:rPr>
              <a:t>Data storage and compute resources are highly distributed</a:t>
            </a:r>
          </a:p>
          <a:p>
            <a:r>
              <a:rPr lang="en-US" sz="2400" dirty="0">
                <a:solidFill>
                  <a:schemeClr val="bg1"/>
                </a:solidFill>
              </a:rPr>
              <a:t>Data must be transferred from remote locations, field stations or core facilities to the user’s home system</a:t>
            </a:r>
          </a:p>
          <a:p>
            <a:r>
              <a:rPr lang="en-US" sz="2400" dirty="0">
                <a:solidFill>
                  <a:schemeClr val="bg1"/>
                </a:solidFill>
              </a:rPr>
              <a:t>Fragmented data landscape with data often spread across many local and national facilities</a:t>
            </a:r>
          </a:p>
          <a:p>
            <a:r>
              <a:rPr lang="en-US" sz="2400" dirty="0">
                <a:solidFill>
                  <a:schemeClr val="bg1"/>
                </a:solidFill>
              </a:rPr>
              <a:t>Need to leverage local and national infrastructure</a:t>
            </a:r>
          </a:p>
          <a:p>
            <a:r>
              <a:rPr lang="en-US" sz="2400" dirty="0">
                <a:solidFill>
                  <a:schemeClr val="bg1"/>
                </a:solidFill>
              </a:rPr>
              <a:t>Need for sharing data – DMP requirements</a:t>
            </a:r>
          </a:p>
          <a:p>
            <a:r>
              <a:rPr lang="en-US" sz="2400" dirty="0">
                <a:solidFill>
                  <a:schemeClr val="bg1"/>
                </a:solidFill>
              </a:rPr>
              <a:t>Need for real time steering of experiments</a:t>
            </a:r>
          </a:p>
          <a:p>
            <a:r>
              <a:rPr lang="en-US" sz="2400" dirty="0">
                <a:solidFill>
                  <a:schemeClr val="bg1"/>
                </a:solidFill>
              </a:rPr>
              <a:t>Etc.</a:t>
            </a:r>
          </a:p>
        </p:txBody>
      </p:sp>
    </p:spTree>
    <p:extLst>
      <p:ext uri="{BB962C8B-B14F-4D97-AF65-F5344CB8AC3E}">
        <p14:creationId xmlns:p14="http://schemas.microsoft.com/office/powerpoint/2010/main" val="2026929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C2ADC-20DE-344C-87DC-25F8B347E80D}"/>
              </a:ext>
            </a:extLst>
          </p:cNvPr>
          <p:cNvSpPr>
            <a:spLocks noGrp="1"/>
          </p:cNvSpPr>
          <p:nvPr>
            <p:ph type="title"/>
          </p:nvPr>
        </p:nvSpPr>
        <p:spPr/>
        <p:txBody>
          <a:bodyPr/>
          <a:lstStyle/>
          <a:p>
            <a:r>
              <a:rPr lang="en-US" b="1" dirty="0">
                <a:solidFill>
                  <a:srgbClr val="0070C0"/>
                </a:solidFill>
              </a:rPr>
              <a:t>The Data Lifecycle</a:t>
            </a:r>
          </a:p>
        </p:txBody>
      </p:sp>
      <p:graphicFrame>
        <p:nvGraphicFramePr>
          <p:cNvPr id="4" name="Content Placeholder 4">
            <a:extLst>
              <a:ext uri="{FF2B5EF4-FFF2-40B4-BE49-F238E27FC236}">
                <a16:creationId xmlns:a16="http://schemas.microsoft.com/office/drawing/2014/main" id="{A5075716-8282-C64B-94DD-12248EFD0E2D}"/>
              </a:ext>
            </a:extLst>
          </p:cNvPr>
          <p:cNvGraphicFramePr>
            <a:graphicFrameLocks/>
          </p:cNvGraphicFramePr>
          <p:nvPr>
            <p:extLst>
              <p:ext uri="{D42A27DB-BD31-4B8C-83A1-F6EECF244321}">
                <p14:modId xmlns:p14="http://schemas.microsoft.com/office/powerpoint/2010/main" val="787316129"/>
              </p:ext>
            </p:extLst>
          </p:nvPr>
        </p:nvGraphicFramePr>
        <p:xfrm>
          <a:off x="2166406" y="1517499"/>
          <a:ext cx="4863785" cy="4458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2">
            <a:extLst>
              <a:ext uri="{FF2B5EF4-FFF2-40B4-BE49-F238E27FC236}">
                <a16:creationId xmlns:a16="http://schemas.microsoft.com/office/drawing/2014/main" id="{2944BA4D-6BE8-AC44-8B59-BE3515F7927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9747" t="13464" r="38454" b="79477"/>
          <a:stretch/>
        </p:blipFill>
        <p:spPr bwMode="auto">
          <a:xfrm>
            <a:off x="0" y="6249893"/>
            <a:ext cx="9143999" cy="6110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D36B12FF-1878-8E45-B9F1-B93857E1FF15}"/>
              </a:ext>
            </a:extLst>
          </p:cNvPr>
          <p:cNvPicPr>
            <a:picLocks noChangeAspect="1"/>
          </p:cNvPicPr>
          <p:nvPr/>
        </p:nvPicPr>
        <p:blipFill>
          <a:blip r:embed="rId8"/>
          <a:stretch>
            <a:fillRect/>
          </a:stretch>
        </p:blipFill>
        <p:spPr>
          <a:xfrm>
            <a:off x="2490787" y="6314129"/>
            <a:ext cx="4162425" cy="449542"/>
          </a:xfrm>
          <a:prstGeom prst="rect">
            <a:avLst/>
          </a:prstGeom>
        </p:spPr>
      </p:pic>
    </p:spTree>
    <p:extLst>
      <p:ext uri="{BB962C8B-B14F-4D97-AF65-F5344CB8AC3E}">
        <p14:creationId xmlns:p14="http://schemas.microsoft.com/office/powerpoint/2010/main" val="1293652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DA5B1-77DE-A640-BE14-C32A2BDAD212}"/>
              </a:ext>
            </a:extLst>
          </p:cNvPr>
          <p:cNvSpPr>
            <a:spLocks noGrp="1"/>
          </p:cNvSpPr>
          <p:nvPr>
            <p:ph type="title"/>
          </p:nvPr>
        </p:nvSpPr>
        <p:spPr/>
        <p:txBody>
          <a:bodyPr/>
          <a:lstStyle/>
          <a:p>
            <a:r>
              <a:rPr lang="en-US" b="1" dirty="0">
                <a:solidFill>
                  <a:srgbClr val="0070C0"/>
                </a:solidFill>
              </a:rPr>
              <a:t>What is </a:t>
            </a:r>
            <a:r>
              <a:rPr lang="en-US" b="1" dirty="0" err="1">
                <a:solidFill>
                  <a:srgbClr val="0070C0"/>
                </a:solidFill>
              </a:rPr>
              <a:t>DaLI</a:t>
            </a:r>
            <a:r>
              <a:rPr lang="en-US" b="1" dirty="0">
                <a:solidFill>
                  <a:srgbClr val="0070C0"/>
                </a:solidFill>
              </a:rPr>
              <a:t>?</a:t>
            </a:r>
          </a:p>
        </p:txBody>
      </p:sp>
      <p:sp>
        <p:nvSpPr>
          <p:cNvPr id="3" name="Content Placeholder 2">
            <a:extLst>
              <a:ext uri="{FF2B5EF4-FFF2-40B4-BE49-F238E27FC236}">
                <a16:creationId xmlns:a16="http://schemas.microsoft.com/office/drawing/2014/main" id="{03D045A8-D466-7745-BD75-BAF12615748E}"/>
              </a:ext>
            </a:extLst>
          </p:cNvPr>
          <p:cNvSpPr>
            <a:spLocks noGrp="1"/>
          </p:cNvSpPr>
          <p:nvPr>
            <p:ph idx="1"/>
          </p:nvPr>
        </p:nvSpPr>
        <p:spPr/>
        <p:txBody>
          <a:bodyPr>
            <a:normAutofit fontScale="92500" lnSpcReduction="20000"/>
          </a:bodyPr>
          <a:lstStyle/>
          <a:p>
            <a:pPr marL="0" indent="0">
              <a:buNone/>
            </a:pPr>
            <a:r>
              <a:rPr lang="en-US" dirty="0"/>
              <a:t>The Data Lifecycle Instrument (</a:t>
            </a:r>
            <a:r>
              <a:rPr lang="en-US" b="1" dirty="0" err="1"/>
              <a:t>DaLI</a:t>
            </a:r>
            <a:r>
              <a:rPr lang="en-US" dirty="0"/>
              <a:t>), enables management and sharing of data from instruments and observations, allowing researchers to:</a:t>
            </a:r>
          </a:p>
          <a:p>
            <a:r>
              <a:rPr lang="en-US" b="1" dirty="0"/>
              <a:t>acquire, transfer, process</a:t>
            </a:r>
            <a:r>
              <a:rPr lang="en-US" dirty="0"/>
              <a:t>, and </a:t>
            </a:r>
            <a:r>
              <a:rPr lang="en-US" b="1" dirty="0"/>
              <a:t>store</a:t>
            </a:r>
            <a:r>
              <a:rPr lang="en-US" dirty="0"/>
              <a:t> data from experiments and observations in </a:t>
            </a:r>
            <a:r>
              <a:rPr lang="en-US" b="1" dirty="0"/>
              <a:t>a unified workflow</a:t>
            </a:r>
            <a:r>
              <a:rPr lang="en-US" dirty="0"/>
              <a:t>.</a:t>
            </a:r>
          </a:p>
          <a:p>
            <a:r>
              <a:rPr lang="en-US" b="1" dirty="0"/>
              <a:t>manage</a:t>
            </a:r>
            <a:r>
              <a:rPr lang="en-US" dirty="0"/>
              <a:t> data collections over their entire lifecycle.</a:t>
            </a:r>
          </a:p>
          <a:p>
            <a:r>
              <a:rPr lang="en-US" b="1" dirty="0"/>
              <a:t>share</a:t>
            </a:r>
            <a:r>
              <a:rPr lang="en-US" dirty="0"/>
              <a:t> and </a:t>
            </a:r>
            <a:r>
              <a:rPr lang="en-US" b="1" dirty="0"/>
              <a:t>publish</a:t>
            </a:r>
            <a:r>
              <a:rPr lang="en-US" dirty="0"/>
              <a:t> data.</a:t>
            </a:r>
          </a:p>
          <a:p>
            <a:r>
              <a:rPr lang="en-US" dirty="0"/>
              <a:t>enhance outreach and education opportunities</a:t>
            </a:r>
          </a:p>
          <a:p>
            <a:endParaRPr lang="en-US" dirty="0"/>
          </a:p>
        </p:txBody>
      </p:sp>
      <p:sp>
        <p:nvSpPr>
          <p:cNvPr id="4" name="TextBox 3">
            <a:extLst>
              <a:ext uri="{FF2B5EF4-FFF2-40B4-BE49-F238E27FC236}">
                <a16:creationId xmlns:a16="http://schemas.microsoft.com/office/drawing/2014/main" id="{70D52947-486E-704A-A7EE-1973371B77AF}"/>
              </a:ext>
            </a:extLst>
          </p:cNvPr>
          <p:cNvSpPr txBox="1"/>
          <p:nvPr/>
        </p:nvSpPr>
        <p:spPr>
          <a:xfrm>
            <a:off x="1797269" y="6126163"/>
            <a:ext cx="5054397" cy="584775"/>
          </a:xfrm>
          <a:prstGeom prst="rect">
            <a:avLst/>
          </a:prstGeom>
          <a:noFill/>
        </p:spPr>
        <p:txBody>
          <a:bodyPr wrap="none" rtlCol="0">
            <a:spAutoFit/>
          </a:bodyPr>
          <a:lstStyle/>
          <a:p>
            <a:r>
              <a:rPr lang="en-US" sz="3200" dirty="0"/>
              <a:t>DaLI is an NSF funded project</a:t>
            </a:r>
          </a:p>
        </p:txBody>
      </p:sp>
    </p:spTree>
    <p:extLst>
      <p:ext uri="{BB962C8B-B14F-4D97-AF65-F5344CB8AC3E}">
        <p14:creationId xmlns:p14="http://schemas.microsoft.com/office/powerpoint/2010/main" val="37234017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13481</TotalTime>
  <Words>1812</Words>
  <Application>Microsoft Macintosh PowerPoint</Application>
  <PresentationFormat>On-screen Show (4:3)</PresentationFormat>
  <Paragraphs>303</Paragraphs>
  <Slides>40</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Calibri</vt:lpstr>
      <vt:lpstr>Consolas</vt:lpstr>
      <vt:lpstr>Garamond</vt:lpstr>
      <vt:lpstr>Helvetica</vt:lpstr>
      <vt:lpstr>Times New Roman</vt:lpstr>
      <vt:lpstr>Wingdings</vt:lpstr>
      <vt:lpstr>Office Theme</vt:lpstr>
      <vt:lpstr>Introduction to DaLI: A Data Lifecycle Instrument for Management and Sharing of Data from Instruments and Observations</vt:lpstr>
      <vt:lpstr>Outline</vt:lpstr>
      <vt:lpstr>PowerPoint Presentation</vt:lpstr>
      <vt:lpstr>PowerPoint Presentation</vt:lpstr>
      <vt:lpstr>Users add an average of 1.5TB of data per day to the UChicago RCC Storage</vt:lpstr>
      <vt:lpstr>What we are seeing today in many labs … ..</vt:lpstr>
      <vt:lpstr>Motivation</vt:lpstr>
      <vt:lpstr>The Data Lifecycle</vt:lpstr>
      <vt:lpstr>What is DaLI?</vt:lpstr>
      <vt:lpstr>DaLI From collecting data on an instrument to analyzing data on a HPC cluster</vt:lpstr>
      <vt:lpstr>DaLI Platform</vt:lpstr>
      <vt:lpstr>DaLI Website</vt:lpstr>
      <vt:lpstr>f</vt:lpstr>
      <vt:lpstr>DaLI Compute nodes</vt:lpstr>
      <vt:lpstr>DaLI Storage</vt:lpstr>
      <vt:lpstr>Software available on DaLI</vt:lpstr>
      <vt:lpstr>Transfer your data</vt:lpstr>
      <vt:lpstr>Data Transport : Globus</vt:lpstr>
      <vt:lpstr>How to use Globus? </vt:lpstr>
      <vt:lpstr>MyTardis: A data management system</vt:lpstr>
      <vt:lpstr>MyTardis: DaLI installation</vt:lpstr>
      <vt:lpstr>How to get an account on DaLI</vt:lpstr>
      <vt:lpstr>Login procedure</vt:lpstr>
      <vt:lpstr>Accessing DaLI</vt:lpstr>
      <vt:lpstr>PowerPoint Presentation</vt:lpstr>
      <vt:lpstr>Transferring Files</vt:lpstr>
      <vt:lpstr>Job submissions</vt:lpstr>
      <vt:lpstr>Job submissions</vt:lpstr>
      <vt:lpstr>PowerPoint Presentation</vt:lpstr>
      <vt:lpstr>Telescopes and Arrays-Astronomy and Astrophysics (3.9 PB) </vt:lpstr>
      <vt:lpstr>Multidisciplinary Neuroscience   (230 TB) </vt:lpstr>
      <vt:lpstr>Microscopes (75 TB) </vt:lpstr>
      <vt:lpstr>Project example: XDM </vt:lpstr>
      <vt:lpstr>PowerPoint Presentation</vt:lpstr>
      <vt:lpstr>XDM system architecture</vt:lpstr>
      <vt:lpstr>After hardware enhancement</vt:lpstr>
      <vt:lpstr>Organizations on Studies and Trials</vt:lpstr>
      <vt:lpstr>Any specific workflow for your group? </vt:lpstr>
      <vt:lpstr>RCC Help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and trends for developing efficient algorithms for simulating complex Medical Devices on Supercomputers. </dc:title>
  <dc:creator>Hakizumwami Runesha</dc:creator>
  <cp:lastModifiedBy>Kazutaka Takahashi</cp:lastModifiedBy>
  <cp:revision>169</cp:revision>
  <cp:lastPrinted>2019-02-21T19:26:54Z</cp:lastPrinted>
  <dcterms:created xsi:type="dcterms:W3CDTF">2012-04-10T03:49:26Z</dcterms:created>
  <dcterms:modified xsi:type="dcterms:W3CDTF">2019-11-13T19:22:49Z</dcterms:modified>
</cp:coreProperties>
</file>